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56" r:id="rId3"/>
    <p:sldId id="267" r:id="rId4"/>
    <p:sldId id="8470" r:id="rId5"/>
    <p:sldId id="290" r:id="rId6"/>
    <p:sldId id="8472" r:id="rId7"/>
    <p:sldId id="268" r:id="rId8"/>
    <p:sldId id="263" r:id="rId9"/>
    <p:sldId id="264" r:id="rId10"/>
    <p:sldId id="8473" r:id="rId11"/>
    <p:sldId id="258" r:id="rId12"/>
    <p:sldId id="259" r:id="rId13"/>
    <p:sldId id="8474" r:id="rId14"/>
    <p:sldId id="257" r:id="rId15"/>
    <p:sldId id="8475" r:id="rId16"/>
    <p:sldId id="8476" r:id="rId17"/>
    <p:sldId id="8477" r:id="rId18"/>
    <p:sldId id="8471" r:id="rId19"/>
    <p:sldId id="278" r:id="rId20"/>
    <p:sldId id="261" r:id="rId21"/>
    <p:sldId id="8447" r:id="rId22"/>
    <p:sldId id="8469" r:id="rId23"/>
    <p:sldId id="34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94660"/>
  </p:normalViewPr>
  <p:slideViewPr>
    <p:cSldViewPr snapToGrid="0">
      <p:cViewPr>
        <p:scale>
          <a:sx n="75" d="100"/>
          <a:sy n="75" d="100"/>
        </p:scale>
        <p:origin x="320"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1D01-05A4-7831-F26F-E3F6A6A47E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A856BF6-D1BE-2237-71EF-36FF4F14C0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2983712-DE0D-1B65-CB2E-E2BAAAE83130}"/>
              </a:ext>
            </a:extLst>
          </p:cNvPr>
          <p:cNvSpPr>
            <a:spLocks noGrp="1"/>
          </p:cNvSpPr>
          <p:nvPr>
            <p:ph type="dt" sz="half" idx="10"/>
          </p:nvPr>
        </p:nvSpPr>
        <p:spPr/>
        <p:txBody>
          <a:bodyPr/>
          <a:lstStyle/>
          <a:p>
            <a:fld id="{030C2126-42D2-45BB-AEB6-A71114265177}" type="datetimeFigureOut">
              <a:rPr lang="en-IN" smtClean="0"/>
              <a:t>27-10-2024</a:t>
            </a:fld>
            <a:endParaRPr lang="en-IN"/>
          </a:p>
        </p:txBody>
      </p:sp>
      <p:sp>
        <p:nvSpPr>
          <p:cNvPr id="5" name="Footer Placeholder 4">
            <a:extLst>
              <a:ext uri="{FF2B5EF4-FFF2-40B4-BE49-F238E27FC236}">
                <a16:creationId xmlns:a16="http://schemas.microsoft.com/office/drawing/2014/main" id="{AA20AA5D-B07E-7F07-CD8C-6E6182D6A2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BA3016-25E9-FC45-8559-2A5A2CF108FC}"/>
              </a:ext>
            </a:extLst>
          </p:cNvPr>
          <p:cNvSpPr>
            <a:spLocks noGrp="1"/>
          </p:cNvSpPr>
          <p:nvPr>
            <p:ph type="sldNum" sz="quarter" idx="12"/>
          </p:nvPr>
        </p:nvSpPr>
        <p:spPr/>
        <p:txBody>
          <a:bodyPr/>
          <a:lstStyle/>
          <a:p>
            <a:fld id="{841B4533-9E22-43FE-ACAA-7D4ECF25D6B9}" type="slidenum">
              <a:rPr lang="en-IN" smtClean="0"/>
              <a:t>‹#›</a:t>
            </a:fld>
            <a:endParaRPr lang="en-IN"/>
          </a:p>
        </p:txBody>
      </p:sp>
    </p:spTree>
    <p:extLst>
      <p:ext uri="{BB962C8B-B14F-4D97-AF65-F5344CB8AC3E}">
        <p14:creationId xmlns:p14="http://schemas.microsoft.com/office/powerpoint/2010/main" val="2816884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65910-6D20-A032-31DE-D0404DF7C58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D54388A-65F3-E043-786F-7CC94CBA79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6A9809-B1F2-69A4-05DF-366ABB14C342}"/>
              </a:ext>
            </a:extLst>
          </p:cNvPr>
          <p:cNvSpPr>
            <a:spLocks noGrp="1"/>
          </p:cNvSpPr>
          <p:nvPr>
            <p:ph type="dt" sz="half" idx="10"/>
          </p:nvPr>
        </p:nvSpPr>
        <p:spPr/>
        <p:txBody>
          <a:bodyPr/>
          <a:lstStyle/>
          <a:p>
            <a:fld id="{030C2126-42D2-45BB-AEB6-A71114265177}" type="datetimeFigureOut">
              <a:rPr lang="en-IN" smtClean="0"/>
              <a:t>27-10-2024</a:t>
            </a:fld>
            <a:endParaRPr lang="en-IN"/>
          </a:p>
        </p:txBody>
      </p:sp>
      <p:sp>
        <p:nvSpPr>
          <p:cNvPr id="5" name="Footer Placeholder 4">
            <a:extLst>
              <a:ext uri="{FF2B5EF4-FFF2-40B4-BE49-F238E27FC236}">
                <a16:creationId xmlns:a16="http://schemas.microsoft.com/office/drawing/2014/main" id="{D39A1D70-FC70-56A3-0EF9-D3D798E9CD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D77235-4ADA-21D7-7F2F-50C48D6B8BAC}"/>
              </a:ext>
            </a:extLst>
          </p:cNvPr>
          <p:cNvSpPr>
            <a:spLocks noGrp="1"/>
          </p:cNvSpPr>
          <p:nvPr>
            <p:ph type="sldNum" sz="quarter" idx="12"/>
          </p:nvPr>
        </p:nvSpPr>
        <p:spPr/>
        <p:txBody>
          <a:bodyPr/>
          <a:lstStyle/>
          <a:p>
            <a:fld id="{841B4533-9E22-43FE-ACAA-7D4ECF25D6B9}" type="slidenum">
              <a:rPr lang="en-IN" smtClean="0"/>
              <a:t>‹#›</a:t>
            </a:fld>
            <a:endParaRPr lang="en-IN"/>
          </a:p>
        </p:txBody>
      </p:sp>
    </p:spTree>
    <p:extLst>
      <p:ext uri="{BB962C8B-B14F-4D97-AF65-F5344CB8AC3E}">
        <p14:creationId xmlns:p14="http://schemas.microsoft.com/office/powerpoint/2010/main" val="4074091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9D94F6-786D-6073-DEDB-8FD0EBBF99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1065CA-C3F9-B94A-2AA1-BBE74372BD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A83DF1-0289-1224-5988-7B8737FC36C4}"/>
              </a:ext>
            </a:extLst>
          </p:cNvPr>
          <p:cNvSpPr>
            <a:spLocks noGrp="1"/>
          </p:cNvSpPr>
          <p:nvPr>
            <p:ph type="dt" sz="half" idx="10"/>
          </p:nvPr>
        </p:nvSpPr>
        <p:spPr/>
        <p:txBody>
          <a:bodyPr/>
          <a:lstStyle/>
          <a:p>
            <a:fld id="{030C2126-42D2-45BB-AEB6-A71114265177}" type="datetimeFigureOut">
              <a:rPr lang="en-IN" smtClean="0"/>
              <a:t>27-10-2024</a:t>
            </a:fld>
            <a:endParaRPr lang="en-IN"/>
          </a:p>
        </p:txBody>
      </p:sp>
      <p:sp>
        <p:nvSpPr>
          <p:cNvPr id="5" name="Footer Placeholder 4">
            <a:extLst>
              <a:ext uri="{FF2B5EF4-FFF2-40B4-BE49-F238E27FC236}">
                <a16:creationId xmlns:a16="http://schemas.microsoft.com/office/drawing/2014/main" id="{28F9F970-0CE5-3A12-96A5-132E0E741D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4090DD-1784-6D27-ED68-63F9BF5A6F8D}"/>
              </a:ext>
            </a:extLst>
          </p:cNvPr>
          <p:cNvSpPr>
            <a:spLocks noGrp="1"/>
          </p:cNvSpPr>
          <p:nvPr>
            <p:ph type="sldNum" sz="quarter" idx="12"/>
          </p:nvPr>
        </p:nvSpPr>
        <p:spPr/>
        <p:txBody>
          <a:bodyPr/>
          <a:lstStyle/>
          <a:p>
            <a:fld id="{841B4533-9E22-43FE-ACAA-7D4ECF25D6B9}" type="slidenum">
              <a:rPr lang="en-IN" smtClean="0"/>
              <a:t>‹#›</a:t>
            </a:fld>
            <a:endParaRPr lang="en-IN"/>
          </a:p>
        </p:txBody>
      </p:sp>
    </p:spTree>
    <p:extLst>
      <p:ext uri="{BB962C8B-B14F-4D97-AF65-F5344CB8AC3E}">
        <p14:creationId xmlns:p14="http://schemas.microsoft.com/office/powerpoint/2010/main" val="3558103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A510974D-B222-2876-052D-21F0E075D288}"/>
              </a:ext>
            </a:extLst>
          </p:cNvPr>
          <p:cNvSpPr/>
          <p:nvPr userDrawn="1"/>
        </p:nvSpPr>
        <p:spPr>
          <a:xfrm>
            <a:off x="0" y="0"/>
            <a:ext cx="12192000" cy="4457700"/>
          </a:xfrm>
          <a:custGeom>
            <a:avLst/>
            <a:gdLst>
              <a:gd name="connsiteX0" fmla="*/ 0 w 12192000"/>
              <a:gd name="connsiteY0" fmla="*/ 0 h 4457700"/>
              <a:gd name="connsiteX1" fmla="*/ 12192000 w 12192000"/>
              <a:gd name="connsiteY1" fmla="*/ 0 h 4457700"/>
              <a:gd name="connsiteX2" fmla="*/ 12192000 w 12192000"/>
              <a:gd name="connsiteY2" fmla="*/ 4457700 h 4457700"/>
              <a:gd name="connsiteX3" fmla="*/ 11563350 w 12192000"/>
              <a:gd name="connsiteY3" fmla="*/ 4457700 h 4457700"/>
              <a:gd name="connsiteX4" fmla="*/ 11563350 w 12192000"/>
              <a:gd name="connsiteY4" fmla="*/ 685800 h 4457700"/>
              <a:gd name="connsiteX5" fmla="*/ 628650 w 12192000"/>
              <a:gd name="connsiteY5" fmla="*/ 685800 h 4457700"/>
              <a:gd name="connsiteX6" fmla="*/ 628650 w 12192000"/>
              <a:gd name="connsiteY6" fmla="*/ 4457700 h 4457700"/>
              <a:gd name="connsiteX7" fmla="*/ 0 w 12192000"/>
              <a:gd name="connsiteY7" fmla="*/ 4457700 h 44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57700">
                <a:moveTo>
                  <a:pt x="0" y="0"/>
                </a:moveTo>
                <a:lnTo>
                  <a:pt x="12192000" y="0"/>
                </a:lnTo>
                <a:lnTo>
                  <a:pt x="12192000" y="4457700"/>
                </a:lnTo>
                <a:lnTo>
                  <a:pt x="11563350" y="4457700"/>
                </a:lnTo>
                <a:lnTo>
                  <a:pt x="11563350" y="685800"/>
                </a:lnTo>
                <a:lnTo>
                  <a:pt x="628650" y="685800"/>
                </a:lnTo>
                <a:lnTo>
                  <a:pt x="628650" y="4457700"/>
                </a:lnTo>
                <a:lnTo>
                  <a:pt x="0" y="445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978408" y="1143000"/>
            <a:ext cx="10241280" cy="22860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2075688" y="3803904"/>
            <a:ext cx="8046720" cy="9144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Rectangle 15">
            <a:extLst>
              <a:ext uri="{FF2B5EF4-FFF2-40B4-BE49-F238E27FC236}">
                <a16:creationId xmlns:a16="http://schemas.microsoft.com/office/drawing/2014/main" id="{8A1A471A-8A28-B00F-72E9-849D5E6B7257}"/>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9451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losing">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841248" y="3163824"/>
            <a:ext cx="10515600" cy="2322576"/>
          </a:xfrm>
          <a:prstGeom prst="rect">
            <a:avLst/>
          </a:prstGeom>
          <a:noFill/>
        </p:spPr>
        <p:txBody>
          <a:bodyPr wrap="square" bIns="0" anchor="ctr">
            <a:noAutofit/>
          </a:bodyPr>
          <a:lstStyle>
            <a:lvl1pPr algn="ctr">
              <a:defRPr sz="54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548640"/>
            <a:ext cx="2286000" cy="2286000"/>
          </a:xfrm>
          <a:prstGeom prst="ellipse">
            <a:avLst/>
          </a:prstGeom>
        </p:spPr>
        <p:txBody>
          <a:bodyPr anchor="t"/>
          <a:lstStyle>
            <a:lvl1pPr marL="0" indent="0" algn="ctr">
              <a:buNone/>
              <a:defRPr sz="1050">
                <a:solidFill>
                  <a:schemeClr val="tx1"/>
                </a:solidFill>
              </a:defRPr>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6044184"/>
            <a:ext cx="9116568" cy="365760"/>
          </a:xfrm>
        </p:spPr>
        <p:txBody>
          <a:bodyPr anchor="t"/>
          <a:lstStyle>
            <a:lvl1pPr marL="0" indent="0" algn="ctr">
              <a:lnSpc>
                <a:spcPct val="90000"/>
              </a:lnSpc>
              <a:spcBef>
                <a:spcPts val="0"/>
              </a:spcBef>
              <a:buNone/>
              <a:defRPr sz="2400" cap="all" baseline="0"/>
            </a:lvl1pPr>
          </a:lstStyle>
          <a:p>
            <a:pPr lvl="0"/>
            <a:r>
              <a:rPr lang="en-US"/>
              <a:t>Click to edit Master text styles</a:t>
            </a:r>
          </a:p>
        </p:txBody>
      </p:sp>
      <p:sp>
        <p:nvSpPr>
          <p:cNvPr id="3" name="Rectangle 2">
            <a:extLst>
              <a:ext uri="{FF2B5EF4-FFF2-40B4-BE49-F238E27FC236}">
                <a16:creationId xmlns:a16="http://schemas.microsoft.com/office/drawing/2014/main" id="{7ECE7D81-1954-1B1F-C0AC-21C85AFD3C1E}"/>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1213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C6A87-FEE6-7F6B-6085-0CA01BFBFB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EB0F1CE-EFB4-4092-0D10-CC5CE49416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052222-4D7D-B36B-BDB9-2C68474C46A9}"/>
              </a:ext>
            </a:extLst>
          </p:cNvPr>
          <p:cNvSpPr>
            <a:spLocks noGrp="1"/>
          </p:cNvSpPr>
          <p:nvPr>
            <p:ph type="dt" sz="half" idx="10"/>
          </p:nvPr>
        </p:nvSpPr>
        <p:spPr/>
        <p:txBody>
          <a:bodyPr/>
          <a:lstStyle/>
          <a:p>
            <a:fld id="{030C2126-42D2-45BB-AEB6-A71114265177}" type="datetimeFigureOut">
              <a:rPr lang="en-IN" smtClean="0"/>
              <a:t>27-10-2024</a:t>
            </a:fld>
            <a:endParaRPr lang="en-IN"/>
          </a:p>
        </p:txBody>
      </p:sp>
      <p:sp>
        <p:nvSpPr>
          <p:cNvPr id="5" name="Footer Placeholder 4">
            <a:extLst>
              <a:ext uri="{FF2B5EF4-FFF2-40B4-BE49-F238E27FC236}">
                <a16:creationId xmlns:a16="http://schemas.microsoft.com/office/drawing/2014/main" id="{4C581D96-FE9D-52AC-DC31-9ECB5D8694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F0DF98-48B3-0EBB-106D-7A055ABD2696}"/>
              </a:ext>
            </a:extLst>
          </p:cNvPr>
          <p:cNvSpPr>
            <a:spLocks noGrp="1"/>
          </p:cNvSpPr>
          <p:nvPr>
            <p:ph type="sldNum" sz="quarter" idx="12"/>
          </p:nvPr>
        </p:nvSpPr>
        <p:spPr/>
        <p:txBody>
          <a:bodyPr/>
          <a:lstStyle/>
          <a:p>
            <a:fld id="{841B4533-9E22-43FE-ACAA-7D4ECF25D6B9}" type="slidenum">
              <a:rPr lang="en-IN" smtClean="0"/>
              <a:t>‹#›</a:t>
            </a:fld>
            <a:endParaRPr lang="en-IN"/>
          </a:p>
        </p:txBody>
      </p:sp>
    </p:spTree>
    <p:extLst>
      <p:ext uri="{BB962C8B-B14F-4D97-AF65-F5344CB8AC3E}">
        <p14:creationId xmlns:p14="http://schemas.microsoft.com/office/powerpoint/2010/main" val="3266530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6149D-79F9-3BF3-744A-E1CA0A9697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CFDDEEA-A23D-749B-7285-5FBFB027F62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FE1053-9DAB-21FB-94A5-BA6BDA02D7A6}"/>
              </a:ext>
            </a:extLst>
          </p:cNvPr>
          <p:cNvSpPr>
            <a:spLocks noGrp="1"/>
          </p:cNvSpPr>
          <p:nvPr>
            <p:ph type="dt" sz="half" idx="10"/>
          </p:nvPr>
        </p:nvSpPr>
        <p:spPr/>
        <p:txBody>
          <a:bodyPr/>
          <a:lstStyle/>
          <a:p>
            <a:fld id="{030C2126-42D2-45BB-AEB6-A71114265177}" type="datetimeFigureOut">
              <a:rPr lang="en-IN" smtClean="0"/>
              <a:t>27-10-2024</a:t>
            </a:fld>
            <a:endParaRPr lang="en-IN"/>
          </a:p>
        </p:txBody>
      </p:sp>
      <p:sp>
        <p:nvSpPr>
          <p:cNvPr id="5" name="Footer Placeholder 4">
            <a:extLst>
              <a:ext uri="{FF2B5EF4-FFF2-40B4-BE49-F238E27FC236}">
                <a16:creationId xmlns:a16="http://schemas.microsoft.com/office/drawing/2014/main" id="{6FC0BC7B-40DE-B037-D17D-F2FE1D0DA0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ABC2BA-7EB7-54B5-0265-A19BC5E91310}"/>
              </a:ext>
            </a:extLst>
          </p:cNvPr>
          <p:cNvSpPr>
            <a:spLocks noGrp="1"/>
          </p:cNvSpPr>
          <p:nvPr>
            <p:ph type="sldNum" sz="quarter" idx="12"/>
          </p:nvPr>
        </p:nvSpPr>
        <p:spPr/>
        <p:txBody>
          <a:bodyPr/>
          <a:lstStyle/>
          <a:p>
            <a:fld id="{841B4533-9E22-43FE-ACAA-7D4ECF25D6B9}" type="slidenum">
              <a:rPr lang="en-IN" smtClean="0"/>
              <a:t>‹#›</a:t>
            </a:fld>
            <a:endParaRPr lang="en-IN"/>
          </a:p>
        </p:txBody>
      </p:sp>
    </p:spTree>
    <p:extLst>
      <p:ext uri="{BB962C8B-B14F-4D97-AF65-F5344CB8AC3E}">
        <p14:creationId xmlns:p14="http://schemas.microsoft.com/office/powerpoint/2010/main" val="757550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9E50E-5530-5B8B-0F2A-B3F838D698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DE3190C-F84D-7B3D-1D2F-36E1312E79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75C69B2-F18D-F86C-70BE-AA0BC2DDCB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F351624-315A-541B-E8CC-B3BFCD419385}"/>
              </a:ext>
            </a:extLst>
          </p:cNvPr>
          <p:cNvSpPr>
            <a:spLocks noGrp="1"/>
          </p:cNvSpPr>
          <p:nvPr>
            <p:ph type="dt" sz="half" idx="10"/>
          </p:nvPr>
        </p:nvSpPr>
        <p:spPr/>
        <p:txBody>
          <a:bodyPr/>
          <a:lstStyle/>
          <a:p>
            <a:fld id="{030C2126-42D2-45BB-AEB6-A71114265177}" type="datetimeFigureOut">
              <a:rPr lang="en-IN" smtClean="0"/>
              <a:t>27-10-2024</a:t>
            </a:fld>
            <a:endParaRPr lang="en-IN"/>
          </a:p>
        </p:txBody>
      </p:sp>
      <p:sp>
        <p:nvSpPr>
          <p:cNvPr id="6" name="Footer Placeholder 5">
            <a:extLst>
              <a:ext uri="{FF2B5EF4-FFF2-40B4-BE49-F238E27FC236}">
                <a16:creationId xmlns:a16="http://schemas.microsoft.com/office/drawing/2014/main" id="{E0343898-7B04-A6D4-265F-5CE5071D52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3E4107-DCB2-9A92-D922-14EBB237B865}"/>
              </a:ext>
            </a:extLst>
          </p:cNvPr>
          <p:cNvSpPr>
            <a:spLocks noGrp="1"/>
          </p:cNvSpPr>
          <p:nvPr>
            <p:ph type="sldNum" sz="quarter" idx="12"/>
          </p:nvPr>
        </p:nvSpPr>
        <p:spPr/>
        <p:txBody>
          <a:bodyPr/>
          <a:lstStyle/>
          <a:p>
            <a:fld id="{841B4533-9E22-43FE-ACAA-7D4ECF25D6B9}" type="slidenum">
              <a:rPr lang="en-IN" smtClean="0"/>
              <a:t>‹#›</a:t>
            </a:fld>
            <a:endParaRPr lang="en-IN"/>
          </a:p>
        </p:txBody>
      </p:sp>
    </p:spTree>
    <p:extLst>
      <p:ext uri="{BB962C8B-B14F-4D97-AF65-F5344CB8AC3E}">
        <p14:creationId xmlns:p14="http://schemas.microsoft.com/office/powerpoint/2010/main" val="2359112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4DAAF-3FB9-EA2F-4D99-BEEB9A12F2D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3A9F53F-6209-8F6D-FF4E-3A30C476C3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1CB73D-3DA7-7323-50E7-9066986602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CA8BCFA-33BC-8C0F-BC6D-B1FD1AD551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C5A23A-6B39-03C0-AB84-BEA2DBA892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766C9E2-F600-1C2D-E371-5B9EC1EECE12}"/>
              </a:ext>
            </a:extLst>
          </p:cNvPr>
          <p:cNvSpPr>
            <a:spLocks noGrp="1"/>
          </p:cNvSpPr>
          <p:nvPr>
            <p:ph type="dt" sz="half" idx="10"/>
          </p:nvPr>
        </p:nvSpPr>
        <p:spPr/>
        <p:txBody>
          <a:bodyPr/>
          <a:lstStyle/>
          <a:p>
            <a:fld id="{030C2126-42D2-45BB-AEB6-A71114265177}" type="datetimeFigureOut">
              <a:rPr lang="en-IN" smtClean="0"/>
              <a:t>27-10-2024</a:t>
            </a:fld>
            <a:endParaRPr lang="en-IN"/>
          </a:p>
        </p:txBody>
      </p:sp>
      <p:sp>
        <p:nvSpPr>
          <p:cNvPr id="8" name="Footer Placeholder 7">
            <a:extLst>
              <a:ext uri="{FF2B5EF4-FFF2-40B4-BE49-F238E27FC236}">
                <a16:creationId xmlns:a16="http://schemas.microsoft.com/office/drawing/2014/main" id="{FF4FDAC5-6114-1135-DC1B-1333A4C271A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C56423A-EBE0-0CD7-226B-2DA40678D1E9}"/>
              </a:ext>
            </a:extLst>
          </p:cNvPr>
          <p:cNvSpPr>
            <a:spLocks noGrp="1"/>
          </p:cNvSpPr>
          <p:nvPr>
            <p:ph type="sldNum" sz="quarter" idx="12"/>
          </p:nvPr>
        </p:nvSpPr>
        <p:spPr/>
        <p:txBody>
          <a:bodyPr/>
          <a:lstStyle/>
          <a:p>
            <a:fld id="{841B4533-9E22-43FE-ACAA-7D4ECF25D6B9}" type="slidenum">
              <a:rPr lang="en-IN" smtClean="0"/>
              <a:t>‹#›</a:t>
            </a:fld>
            <a:endParaRPr lang="en-IN"/>
          </a:p>
        </p:txBody>
      </p:sp>
    </p:spTree>
    <p:extLst>
      <p:ext uri="{BB962C8B-B14F-4D97-AF65-F5344CB8AC3E}">
        <p14:creationId xmlns:p14="http://schemas.microsoft.com/office/powerpoint/2010/main" val="1761534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F5A8B-9104-7C5C-8561-FF8D73200B8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7040CE1-3173-3F3E-CE4E-CA038AF1A431}"/>
              </a:ext>
            </a:extLst>
          </p:cNvPr>
          <p:cNvSpPr>
            <a:spLocks noGrp="1"/>
          </p:cNvSpPr>
          <p:nvPr>
            <p:ph type="dt" sz="half" idx="10"/>
          </p:nvPr>
        </p:nvSpPr>
        <p:spPr/>
        <p:txBody>
          <a:bodyPr/>
          <a:lstStyle/>
          <a:p>
            <a:fld id="{030C2126-42D2-45BB-AEB6-A71114265177}" type="datetimeFigureOut">
              <a:rPr lang="en-IN" smtClean="0"/>
              <a:t>27-10-2024</a:t>
            </a:fld>
            <a:endParaRPr lang="en-IN"/>
          </a:p>
        </p:txBody>
      </p:sp>
      <p:sp>
        <p:nvSpPr>
          <p:cNvPr id="4" name="Footer Placeholder 3">
            <a:extLst>
              <a:ext uri="{FF2B5EF4-FFF2-40B4-BE49-F238E27FC236}">
                <a16:creationId xmlns:a16="http://schemas.microsoft.com/office/drawing/2014/main" id="{1D1E5B6E-B699-6B04-A601-3FD79538429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884A4F7-2846-0969-BAF9-2BE5B6425073}"/>
              </a:ext>
            </a:extLst>
          </p:cNvPr>
          <p:cNvSpPr>
            <a:spLocks noGrp="1"/>
          </p:cNvSpPr>
          <p:nvPr>
            <p:ph type="sldNum" sz="quarter" idx="12"/>
          </p:nvPr>
        </p:nvSpPr>
        <p:spPr/>
        <p:txBody>
          <a:bodyPr/>
          <a:lstStyle/>
          <a:p>
            <a:fld id="{841B4533-9E22-43FE-ACAA-7D4ECF25D6B9}" type="slidenum">
              <a:rPr lang="en-IN" smtClean="0"/>
              <a:t>‹#›</a:t>
            </a:fld>
            <a:endParaRPr lang="en-IN"/>
          </a:p>
        </p:txBody>
      </p:sp>
    </p:spTree>
    <p:extLst>
      <p:ext uri="{BB962C8B-B14F-4D97-AF65-F5344CB8AC3E}">
        <p14:creationId xmlns:p14="http://schemas.microsoft.com/office/powerpoint/2010/main" val="4274584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371114-6831-058D-AE30-D80BB478BFEB}"/>
              </a:ext>
            </a:extLst>
          </p:cNvPr>
          <p:cNvSpPr>
            <a:spLocks noGrp="1"/>
          </p:cNvSpPr>
          <p:nvPr>
            <p:ph type="dt" sz="half" idx="10"/>
          </p:nvPr>
        </p:nvSpPr>
        <p:spPr/>
        <p:txBody>
          <a:bodyPr/>
          <a:lstStyle/>
          <a:p>
            <a:fld id="{030C2126-42D2-45BB-AEB6-A71114265177}" type="datetimeFigureOut">
              <a:rPr lang="en-IN" smtClean="0"/>
              <a:t>27-10-2024</a:t>
            </a:fld>
            <a:endParaRPr lang="en-IN"/>
          </a:p>
        </p:txBody>
      </p:sp>
      <p:sp>
        <p:nvSpPr>
          <p:cNvPr id="3" name="Footer Placeholder 2">
            <a:extLst>
              <a:ext uri="{FF2B5EF4-FFF2-40B4-BE49-F238E27FC236}">
                <a16:creationId xmlns:a16="http://schemas.microsoft.com/office/drawing/2014/main" id="{C7260597-4995-316F-A677-B5C554DC773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C291D31-69E9-DCF8-5427-DE7FB8377EA4}"/>
              </a:ext>
            </a:extLst>
          </p:cNvPr>
          <p:cNvSpPr>
            <a:spLocks noGrp="1"/>
          </p:cNvSpPr>
          <p:nvPr>
            <p:ph type="sldNum" sz="quarter" idx="12"/>
          </p:nvPr>
        </p:nvSpPr>
        <p:spPr/>
        <p:txBody>
          <a:bodyPr/>
          <a:lstStyle/>
          <a:p>
            <a:fld id="{841B4533-9E22-43FE-ACAA-7D4ECF25D6B9}" type="slidenum">
              <a:rPr lang="en-IN" smtClean="0"/>
              <a:t>‹#›</a:t>
            </a:fld>
            <a:endParaRPr lang="en-IN"/>
          </a:p>
        </p:txBody>
      </p:sp>
    </p:spTree>
    <p:extLst>
      <p:ext uri="{BB962C8B-B14F-4D97-AF65-F5344CB8AC3E}">
        <p14:creationId xmlns:p14="http://schemas.microsoft.com/office/powerpoint/2010/main" val="4170660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33EB3-DD02-E23E-B1BC-4C93266AD0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558538-C62B-D5AE-55A7-9DDDD14A78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0CE2EC0-7BDD-EB6C-5979-6505ADDC10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353D28-B035-865A-9017-F69AA39A5C3C}"/>
              </a:ext>
            </a:extLst>
          </p:cNvPr>
          <p:cNvSpPr>
            <a:spLocks noGrp="1"/>
          </p:cNvSpPr>
          <p:nvPr>
            <p:ph type="dt" sz="half" idx="10"/>
          </p:nvPr>
        </p:nvSpPr>
        <p:spPr/>
        <p:txBody>
          <a:bodyPr/>
          <a:lstStyle/>
          <a:p>
            <a:fld id="{030C2126-42D2-45BB-AEB6-A71114265177}" type="datetimeFigureOut">
              <a:rPr lang="en-IN" smtClean="0"/>
              <a:t>27-10-2024</a:t>
            </a:fld>
            <a:endParaRPr lang="en-IN"/>
          </a:p>
        </p:txBody>
      </p:sp>
      <p:sp>
        <p:nvSpPr>
          <p:cNvPr id="6" name="Footer Placeholder 5">
            <a:extLst>
              <a:ext uri="{FF2B5EF4-FFF2-40B4-BE49-F238E27FC236}">
                <a16:creationId xmlns:a16="http://schemas.microsoft.com/office/drawing/2014/main" id="{4F7C9860-12B2-854B-1A20-0455241A5E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4542619-EA81-2094-AB72-0FF754D76DD1}"/>
              </a:ext>
            </a:extLst>
          </p:cNvPr>
          <p:cNvSpPr>
            <a:spLocks noGrp="1"/>
          </p:cNvSpPr>
          <p:nvPr>
            <p:ph type="sldNum" sz="quarter" idx="12"/>
          </p:nvPr>
        </p:nvSpPr>
        <p:spPr/>
        <p:txBody>
          <a:bodyPr/>
          <a:lstStyle/>
          <a:p>
            <a:fld id="{841B4533-9E22-43FE-ACAA-7D4ECF25D6B9}" type="slidenum">
              <a:rPr lang="en-IN" smtClean="0"/>
              <a:t>‹#›</a:t>
            </a:fld>
            <a:endParaRPr lang="en-IN"/>
          </a:p>
        </p:txBody>
      </p:sp>
    </p:spTree>
    <p:extLst>
      <p:ext uri="{BB962C8B-B14F-4D97-AF65-F5344CB8AC3E}">
        <p14:creationId xmlns:p14="http://schemas.microsoft.com/office/powerpoint/2010/main" val="243855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82C8D-DFE8-8BDB-9B3F-E97CDE9A2B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2DBD259-9DA7-E0F1-9DE8-CA96003A46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27C164B-9B94-F394-AEAC-95A3D0E28F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10677E-9217-A7C8-2D5F-13362F1F48B9}"/>
              </a:ext>
            </a:extLst>
          </p:cNvPr>
          <p:cNvSpPr>
            <a:spLocks noGrp="1"/>
          </p:cNvSpPr>
          <p:nvPr>
            <p:ph type="dt" sz="half" idx="10"/>
          </p:nvPr>
        </p:nvSpPr>
        <p:spPr/>
        <p:txBody>
          <a:bodyPr/>
          <a:lstStyle/>
          <a:p>
            <a:fld id="{030C2126-42D2-45BB-AEB6-A71114265177}" type="datetimeFigureOut">
              <a:rPr lang="en-IN" smtClean="0"/>
              <a:t>27-10-2024</a:t>
            </a:fld>
            <a:endParaRPr lang="en-IN"/>
          </a:p>
        </p:txBody>
      </p:sp>
      <p:sp>
        <p:nvSpPr>
          <p:cNvPr id="6" name="Footer Placeholder 5">
            <a:extLst>
              <a:ext uri="{FF2B5EF4-FFF2-40B4-BE49-F238E27FC236}">
                <a16:creationId xmlns:a16="http://schemas.microsoft.com/office/drawing/2014/main" id="{AACDBEE6-ADEB-A273-A0E8-73074CB393C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56CD06-F806-EE4B-AB76-0AD2F8AD0A00}"/>
              </a:ext>
            </a:extLst>
          </p:cNvPr>
          <p:cNvSpPr>
            <a:spLocks noGrp="1"/>
          </p:cNvSpPr>
          <p:nvPr>
            <p:ph type="sldNum" sz="quarter" idx="12"/>
          </p:nvPr>
        </p:nvSpPr>
        <p:spPr/>
        <p:txBody>
          <a:bodyPr/>
          <a:lstStyle/>
          <a:p>
            <a:fld id="{841B4533-9E22-43FE-ACAA-7D4ECF25D6B9}" type="slidenum">
              <a:rPr lang="en-IN" smtClean="0"/>
              <a:t>‹#›</a:t>
            </a:fld>
            <a:endParaRPr lang="en-IN"/>
          </a:p>
        </p:txBody>
      </p:sp>
    </p:spTree>
    <p:extLst>
      <p:ext uri="{BB962C8B-B14F-4D97-AF65-F5344CB8AC3E}">
        <p14:creationId xmlns:p14="http://schemas.microsoft.com/office/powerpoint/2010/main" val="3923566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6C045A-1F8A-CFE4-1B24-DD4171FEE8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D7AE3AC-ACE5-C248-E080-418423DE54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119F6F-FBE4-2E83-9BF0-F4E50E41BD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30C2126-42D2-45BB-AEB6-A71114265177}" type="datetimeFigureOut">
              <a:rPr lang="en-IN" smtClean="0"/>
              <a:t>27-10-2024</a:t>
            </a:fld>
            <a:endParaRPr lang="en-IN"/>
          </a:p>
        </p:txBody>
      </p:sp>
      <p:sp>
        <p:nvSpPr>
          <p:cNvPr id="5" name="Footer Placeholder 4">
            <a:extLst>
              <a:ext uri="{FF2B5EF4-FFF2-40B4-BE49-F238E27FC236}">
                <a16:creationId xmlns:a16="http://schemas.microsoft.com/office/drawing/2014/main" id="{D99918E8-C0C3-0D79-219E-9556FF05BF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E82A4E88-631B-DDDB-5908-E7D277EE9E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1B4533-9E22-43FE-ACAA-7D4ECF25D6B9}" type="slidenum">
              <a:rPr lang="en-IN" smtClean="0"/>
              <a:t>‹#›</a:t>
            </a:fld>
            <a:endParaRPr lang="en-IN"/>
          </a:p>
        </p:txBody>
      </p:sp>
    </p:spTree>
    <p:extLst>
      <p:ext uri="{BB962C8B-B14F-4D97-AF65-F5344CB8AC3E}">
        <p14:creationId xmlns:p14="http://schemas.microsoft.com/office/powerpoint/2010/main" val="2176008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chat.whatsapp.com/FQ2QepR0yMJJfS5GrsYFdS" TargetMode="Externa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0gqlrw-6I0s" TargetMode="External"/><Relationship Id="rId2" Type="http://schemas.openxmlformats.org/officeDocument/2006/relationships/hyperlink" Target="http://www.youtube.com/watch?v=8nWjvn8ZKtU&amp;t=7553s" TargetMode="External"/><Relationship Id="rId1" Type="http://schemas.openxmlformats.org/officeDocument/2006/relationships/slideLayout" Target="../slideLayouts/slideLayout1.xml"/><Relationship Id="rId4" Type="http://schemas.openxmlformats.org/officeDocument/2006/relationships/hyperlink" Target="https://www.youtube.com/watch?v=c1GqJ-VFLW0"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aPPlQpwRIBg&amp;t=831s" TargetMode="External"/><Relationship Id="rId7" Type="http://schemas.openxmlformats.org/officeDocument/2006/relationships/image" Target="../media/image20.png"/><Relationship Id="rId2" Type="http://schemas.openxmlformats.org/officeDocument/2006/relationships/image" Target="../media/image18.jpe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hyperlink" Target="https://www.youtube.com/watch?v=ALc1RZ2m2sM" TargetMode="External"/><Relationship Id="rId4" Type="http://schemas.openxmlformats.org/officeDocument/2006/relationships/hyperlink" Target="https://www.youtube.com/live/B3L5UJx3wzk"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nareshit.com/" TargetMode="External"/><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linkedin.com/company/synergistic-software-solutions" TargetMode="Externa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hyperlink" Target="https://github.com/huggingface/transformers" TargetMode="External"/><Relationship Id="rId4" Type="http://schemas.openxmlformats.org/officeDocument/2006/relationships/hyperlink" Target="https://github.com/huggingface/accelerat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5CC5FF6-C911-4883-B5F7-F5F3E29A8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4E2200F-ED39-40A1-A6F7-65A45ED6D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4DC59FE-95C7-4792-8613-8387631B1D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 name="Oval 13">
              <a:extLst>
                <a:ext uri="{FF2B5EF4-FFF2-40B4-BE49-F238E27FC236}">
                  <a16:creationId xmlns:a16="http://schemas.microsoft.com/office/drawing/2014/main" id="{185A6740-C8AC-4AF4-8DED-DF2AE7C5C4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0287ED7-11F5-4988-9536-ED300C63D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F435B82-54F0-40A8-98AC-308BBE400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3E91545-5C3B-46A8-84FE-3866AC17D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8E118785-E32F-4098-BA19-715FB4D32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18661B7-47E9-4CFA-9D23-D94826CD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9CC2867-1FBA-5873-6755-5329C9AE0E7D}"/>
              </a:ext>
            </a:extLst>
          </p:cNvPr>
          <p:cNvSpPr>
            <a:spLocks noGrp="1"/>
          </p:cNvSpPr>
          <p:nvPr>
            <p:ph type="ctrTitle"/>
          </p:nvPr>
        </p:nvSpPr>
        <p:spPr>
          <a:xfrm>
            <a:off x="375328" y="1723079"/>
            <a:ext cx="6039011" cy="3275532"/>
          </a:xfrm>
          <a:noFill/>
        </p:spPr>
        <p:txBody>
          <a:bodyPr anchor="b">
            <a:normAutofit/>
          </a:bodyPr>
          <a:lstStyle/>
          <a:p>
            <a:r>
              <a:rPr lang="en-IN" sz="5400" dirty="0">
                <a:solidFill>
                  <a:schemeClr val="bg1"/>
                </a:solidFill>
              </a:rPr>
              <a:t>WHY TO CHOOSE FSDS WITH GENAI IN 2025</a:t>
            </a:r>
          </a:p>
        </p:txBody>
      </p:sp>
      <p:sp>
        <p:nvSpPr>
          <p:cNvPr id="21" name="Rectangle 20">
            <a:extLst>
              <a:ext uri="{FF2B5EF4-FFF2-40B4-BE49-F238E27FC236}">
                <a16:creationId xmlns:a16="http://schemas.microsoft.com/office/drawing/2014/main" id="{B163B796-84D7-4069-93D0-7A496A03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87A77F8F-E829-4314-9F44-36169F7548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4" name="Straight Connector 23">
              <a:extLst>
                <a:ext uri="{FF2B5EF4-FFF2-40B4-BE49-F238E27FC236}">
                  <a16:creationId xmlns:a16="http://schemas.microsoft.com/office/drawing/2014/main" id="{E8D18253-A2A5-4168-A077-5A4A9C532B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DAC9C54-D328-4591-AE19-1C4E335C79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4A6996-7D92-4A5D-B88C-3B3E56C691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0F18B95-9F0D-423C-9242-0FBEC72769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A4AE5E3E-9489-4D5A-A458-72C3E481C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0E88FC08-D56F-45D4-AC54-B89F64697B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2" name="Straight Connector 31">
              <a:extLst>
                <a:ext uri="{FF2B5EF4-FFF2-40B4-BE49-F238E27FC236}">
                  <a16:creationId xmlns:a16="http://schemas.microsoft.com/office/drawing/2014/main" id="{DA9CDF2D-7A78-4571-B1C1-857192D4A9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E46C3A6-A8E2-4FBB-B6F8-FBEA0D905D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35E17C-3C3F-401E-875C-1BA82BBA5A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8C01EF9-F43C-4B12-BBF9-A20421C755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Subtitle 2">
            <a:extLst>
              <a:ext uri="{FF2B5EF4-FFF2-40B4-BE49-F238E27FC236}">
                <a16:creationId xmlns:a16="http://schemas.microsoft.com/office/drawing/2014/main" id="{2A5EA8F4-CBDA-75AB-FDF8-6B85BD908BEE}"/>
              </a:ext>
            </a:extLst>
          </p:cNvPr>
          <p:cNvSpPr>
            <a:spLocks noGrp="1"/>
          </p:cNvSpPr>
          <p:nvPr>
            <p:ph type="subTitle" idx="1"/>
          </p:nvPr>
        </p:nvSpPr>
        <p:spPr>
          <a:xfrm>
            <a:off x="6841733" y="5543348"/>
            <a:ext cx="4907559" cy="1161267"/>
          </a:xfrm>
          <a:noFill/>
        </p:spPr>
        <p:txBody>
          <a:bodyPr anchor="t">
            <a:normAutofit/>
          </a:bodyPr>
          <a:lstStyle/>
          <a:p>
            <a:r>
              <a:rPr lang="en-IN" b="1" dirty="0">
                <a:solidFill>
                  <a:schemeClr val="bg1"/>
                </a:solidFill>
              </a:rPr>
              <a:t>Guided by- K. Prakash Senapati</a:t>
            </a:r>
          </a:p>
          <a:p>
            <a:r>
              <a:rPr lang="en-IN" b="1" dirty="0">
                <a:solidFill>
                  <a:schemeClr val="bg1"/>
                </a:solidFill>
              </a:rPr>
              <a:t>Lead Data Scientist</a:t>
            </a:r>
          </a:p>
        </p:txBody>
      </p:sp>
      <p:pic>
        <p:nvPicPr>
          <p:cNvPr id="4" name="Picture 3" descr="A colorful lines on a black background&#10;&#10;Description automatically generated">
            <a:extLst>
              <a:ext uri="{FF2B5EF4-FFF2-40B4-BE49-F238E27FC236}">
                <a16:creationId xmlns:a16="http://schemas.microsoft.com/office/drawing/2014/main" id="{CD2F5BA7-9575-5E7A-A1CA-46816C02C50B}"/>
              </a:ext>
            </a:extLst>
          </p:cNvPr>
          <p:cNvPicPr>
            <a:picLocks noChangeAspect="1"/>
          </p:cNvPicPr>
          <p:nvPr/>
        </p:nvPicPr>
        <p:blipFill>
          <a:blip r:embed="rId2"/>
          <a:srcRect l="14898" r="15100" b="-2"/>
          <a:stretch/>
        </p:blipFill>
        <p:spPr>
          <a:xfrm>
            <a:off x="6795973" y="969893"/>
            <a:ext cx="4684777" cy="4684777"/>
          </a:xfrm>
          <a:prstGeom prst="rect">
            <a:avLst/>
          </a:prstGeom>
        </p:spPr>
      </p:pic>
      <p:grpSp>
        <p:nvGrpSpPr>
          <p:cNvPr id="37" name="Group 36">
            <a:extLst>
              <a:ext uri="{FF2B5EF4-FFF2-40B4-BE49-F238E27FC236}">
                <a16:creationId xmlns:a16="http://schemas.microsoft.com/office/drawing/2014/main" id="{B138BDDD-D054-4F0A-BB1F-9D016848D6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38" name="Straight Connector 37">
              <a:extLst>
                <a:ext uri="{FF2B5EF4-FFF2-40B4-BE49-F238E27FC236}">
                  <a16:creationId xmlns:a16="http://schemas.microsoft.com/office/drawing/2014/main" id="{3CB9B538-BCFF-41C2-87A8-28853C3998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D34C8C8-72AB-40F5-87DE-E7AE196F7D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DA1E9C3-A70A-49DD-AD8F-5E768B24FA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92A81C-B9D6-4A1C-BE78-377104DBEC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144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62795C-27A1-EB33-99C1-B88357F2D705}"/>
              </a:ext>
            </a:extLst>
          </p:cNvPr>
          <p:cNvSpPr>
            <a:spLocks noGrp="1"/>
          </p:cNvSpPr>
          <p:nvPr>
            <p:ph type="ctrTitle"/>
          </p:nvPr>
        </p:nvSpPr>
        <p:spPr>
          <a:xfrm>
            <a:off x="4196498" y="93031"/>
            <a:ext cx="7927770" cy="649922"/>
          </a:xfrm>
          <a:gradFill>
            <a:gsLst>
              <a:gs pos="83000">
                <a:srgbClr val="8FCF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wrap="square" lIns="91440" tIns="45720" rIns="91440" bIns="45720" rtlCol="0" anchor="b">
            <a:spAutoFit/>
          </a:bodyPr>
          <a:lstStyle/>
          <a:p>
            <a:r>
              <a:rPr lang="en-US" sz="4000" b="1" dirty="0">
                <a:solidFill>
                  <a:schemeClr val="tx2"/>
                </a:solidFill>
                <a:latin typeface="+mn-lt"/>
                <a:ea typeface="+mn-ea"/>
                <a:cs typeface="+mn-cs"/>
              </a:rPr>
              <a:t>Chat GPT use-case</a:t>
            </a:r>
          </a:p>
        </p:txBody>
      </p:sp>
      <p:pic>
        <p:nvPicPr>
          <p:cNvPr id="5" name="Picture 4" descr="Close-up of circuit board">
            <a:extLst>
              <a:ext uri="{FF2B5EF4-FFF2-40B4-BE49-F238E27FC236}">
                <a16:creationId xmlns:a16="http://schemas.microsoft.com/office/drawing/2014/main" id="{4EB37220-A06F-BA43-D7DA-37CC84ADA193}"/>
              </a:ext>
            </a:extLst>
          </p:cNvPr>
          <p:cNvPicPr>
            <a:picLocks noChangeAspect="1"/>
          </p:cNvPicPr>
          <p:nvPr/>
        </p:nvPicPr>
        <p:blipFill>
          <a:blip r:embed="rId2"/>
          <a:srcRect l="50989" r="8166" b="-1"/>
          <a:stretch/>
        </p:blipFill>
        <p:spPr>
          <a:xfrm>
            <a:off x="1" y="10"/>
            <a:ext cx="4196496" cy="6857990"/>
          </a:xfrm>
          <a:prstGeom prst="rect">
            <a:avLst/>
          </a:prstGeom>
          <a:effectLst/>
        </p:spPr>
      </p:pic>
      <p:sp>
        <p:nvSpPr>
          <p:cNvPr id="3" name="Subtitle 2">
            <a:extLst>
              <a:ext uri="{FF2B5EF4-FFF2-40B4-BE49-F238E27FC236}">
                <a16:creationId xmlns:a16="http://schemas.microsoft.com/office/drawing/2014/main" id="{55613E52-3504-F626-429D-D1A1D8A6E615}"/>
              </a:ext>
            </a:extLst>
          </p:cNvPr>
          <p:cNvSpPr>
            <a:spLocks noGrp="1"/>
          </p:cNvSpPr>
          <p:nvPr>
            <p:ph type="subTitle" idx="1"/>
          </p:nvPr>
        </p:nvSpPr>
        <p:spPr>
          <a:xfrm>
            <a:off x="4553734" y="755904"/>
            <a:ext cx="7570533" cy="4849029"/>
          </a:xfrm>
        </p:spPr>
        <p:txBody>
          <a:bodyPr vert="horz" lIns="91440" tIns="45720" rIns="91440" bIns="45720" rtlCol="0">
            <a:normAutofit/>
          </a:bodyPr>
          <a:lstStyle/>
          <a:p>
            <a:pPr marL="342900" indent="-228600" algn="l">
              <a:buFont typeface="Arial" panose="020B0604020202020204" pitchFamily="34" charset="0"/>
              <a:buChar char="•"/>
            </a:pPr>
            <a:endParaRPr lang="en-US" sz="1600" dirty="0"/>
          </a:p>
          <a:p>
            <a:pPr marL="342900" indent="-228600" algn="l">
              <a:buFont typeface="Arial" panose="020B0604020202020204" pitchFamily="34" charset="0"/>
              <a:buChar char="•"/>
            </a:pPr>
            <a:r>
              <a:rPr lang="en-US" sz="1600" dirty="0"/>
              <a:t>Product recommendation 	[Question-Which laptop is good for coding]</a:t>
            </a:r>
          </a:p>
          <a:p>
            <a:pPr marL="342900" indent="-228600" algn="l">
              <a:buFont typeface="Arial" panose="020B0604020202020204" pitchFamily="34" charset="0"/>
              <a:buChar char="•"/>
            </a:pPr>
            <a:r>
              <a:rPr lang="en-US" sz="1600" dirty="0"/>
              <a:t>Recipe suggestions 	[Question-How to make veg salad]</a:t>
            </a:r>
          </a:p>
          <a:p>
            <a:pPr marL="342900" indent="-228600" algn="l">
              <a:buFont typeface="Arial" panose="020B0604020202020204" pitchFamily="34" charset="0"/>
              <a:buChar char="•"/>
            </a:pPr>
            <a:r>
              <a:rPr lang="en-US" sz="1600" dirty="0"/>
              <a:t>Jokes 			[Question-Tell me jokes which make me laugh]</a:t>
            </a:r>
          </a:p>
          <a:p>
            <a:pPr marL="342900" indent="-228600" algn="l">
              <a:buFont typeface="Arial" panose="020B0604020202020204" pitchFamily="34" charset="0"/>
              <a:buChar char="•"/>
            </a:pPr>
            <a:r>
              <a:rPr lang="en-US" sz="1600" dirty="0"/>
              <a:t>Personal Tutor 		[Question-Logistic Regression algorithm]</a:t>
            </a:r>
          </a:p>
          <a:p>
            <a:pPr marL="342900" indent="-228600" algn="l">
              <a:buFont typeface="Arial" panose="020B0604020202020204" pitchFamily="34" charset="0"/>
              <a:buChar char="•"/>
            </a:pPr>
            <a:r>
              <a:rPr lang="en-US" sz="1600" dirty="0"/>
              <a:t>Coding 		[Question-Explain python data structure]</a:t>
            </a:r>
          </a:p>
          <a:p>
            <a:pPr marL="342900" indent="-228600" algn="l">
              <a:buFont typeface="Arial" panose="020B0604020202020204" pitchFamily="34" charset="0"/>
              <a:buChar char="•"/>
            </a:pPr>
            <a:r>
              <a:rPr lang="en-US" sz="1600" dirty="0"/>
              <a:t>Career Coach	 	[Question- Act as an interviewer &amp; ask me data 				science interview question] </a:t>
            </a:r>
          </a:p>
          <a:p>
            <a:pPr marL="342900" indent="-228600" algn="l">
              <a:buFont typeface="Arial" panose="020B0604020202020204" pitchFamily="34" charset="0"/>
              <a:buChar char="•"/>
            </a:pPr>
            <a:r>
              <a:rPr lang="en-US" sz="1600" dirty="0"/>
              <a:t>Mental Health support 	[Question – I am feeling anxious &amp; overwhelmed]</a:t>
            </a:r>
          </a:p>
          <a:p>
            <a:pPr marL="342900" indent="-228600" algn="l">
              <a:buFont typeface="Arial" panose="020B0604020202020204" pitchFamily="34" charset="0"/>
              <a:buChar char="•"/>
            </a:pPr>
            <a:r>
              <a:rPr lang="en-US" sz="1600" dirty="0"/>
              <a:t>Social skills		[Question – Website to make friends ]</a:t>
            </a:r>
          </a:p>
          <a:p>
            <a:pPr marL="342900" indent="-228600" algn="l">
              <a:buFont typeface="Arial" panose="020B0604020202020204" pitchFamily="34" charset="0"/>
              <a:buChar char="•"/>
            </a:pPr>
            <a:r>
              <a:rPr lang="en-US" sz="1600" dirty="0"/>
              <a:t>Language Translation 	[Question- Translate French language to English]</a:t>
            </a:r>
          </a:p>
          <a:p>
            <a:pPr marL="342900" indent="-228600" algn="l">
              <a:buFont typeface="Arial" panose="020B0604020202020204" pitchFamily="34" charset="0"/>
              <a:buChar char="•"/>
            </a:pPr>
            <a:r>
              <a:rPr lang="en-US" sz="1600" dirty="0"/>
              <a:t>Entertainment  		[Question – can you suggest some interest music]</a:t>
            </a:r>
          </a:p>
          <a:p>
            <a:pPr indent="-228600" algn="l">
              <a:buFont typeface="Arial" panose="020B0604020202020204" pitchFamily="34" charset="0"/>
              <a:buChar char="•"/>
            </a:pPr>
            <a:endParaRPr lang="en-US" sz="1600" dirty="0"/>
          </a:p>
        </p:txBody>
      </p:sp>
    </p:spTree>
    <p:extLst>
      <p:ext uri="{BB962C8B-B14F-4D97-AF65-F5344CB8AC3E}">
        <p14:creationId xmlns:p14="http://schemas.microsoft.com/office/powerpoint/2010/main" val="3225929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CBE3FA-234D-E904-43A7-D300FAEE6616}"/>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5188A870-BC75-13DD-6DBB-8B67719C1286}"/>
              </a:ext>
            </a:extLst>
          </p:cNvPr>
          <p:cNvSpPr>
            <a:spLocks noGrp="1"/>
          </p:cNvSpPr>
          <p:nvPr>
            <p:ph type="ctrTitle"/>
          </p:nvPr>
        </p:nvSpPr>
        <p:spPr>
          <a:xfrm>
            <a:off x="922635" y="1250575"/>
            <a:ext cx="4604274" cy="4163210"/>
          </a:xfrm>
        </p:spPr>
        <p:txBody>
          <a:bodyPr vert="horz" lIns="91440" tIns="45720" rIns="91440" bIns="45720" rtlCol="0" anchor="ctr">
            <a:normAutofit/>
          </a:bodyPr>
          <a:lstStyle/>
          <a:p>
            <a:pPr algn="l"/>
            <a:r>
              <a:rPr lang="en-US" sz="6800" kern="1200">
                <a:solidFill>
                  <a:schemeClr val="bg1"/>
                </a:solidFill>
                <a:latin typeface="+mj-lt"/>
                <a:ea typeface="+mj-ea"/>
                <a:cs typeface="+mj-cs"/>
              </a:rPr>
              <a:t>WHAT IS FULL STACK DATA SCIENCE</a:t>
            </a:r>
          </a:p>
        </p:txBody>
      </p:sp>
      <p:sp>
        <p:nvSpPr>
          <p:cNvPr id="19" name="Rectangle 18">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879B1C9-AC15-A13B-7642-333C6FA9C5FE}"/>
              </a:ext>
            </a:extLst>
          </p:cNvPr>
          <p:cNvSpPr>
            <a:spLocks noGrp="1"/>
          </p:cNvSpPr>
          <p:nvPr>
            <p:ph type="subTitle" idx="1"/>
          </p:nvPr>
        </p:nvSpPr>
        <p:spPr>
          <a:xfrm>
            <a:off x="5919228" y="254000"/>
            <a:ext cx="6272772" cy="6417734"/>
          </a:xfrm>
        </p:spPr>
        <p:txBody>
          <a:bodyPr vert="horz" lIns="91440" tIns="45720" rIns="91440" bIns="45720" rtlCol="0" anchor="ctr">
            <a:noAutofit/>
          </a:bodyPr>
          <a:lstStyle/>
          <a:p>
            <a:pPr indent="-228600" algn="l">
              <a:spcAft>
                <a:spcPts val="800"/>
              </a:spcAft>
              <a:buFont typeface="Arial" panose="020B0604020202020204" pitchFamily="34" charset="0"/>
              <a:buChar char="•"/>
            </a:pPr>
            <a:r>
              <a:rPr lang="en-US" sz="2000" dirty="0">
                <a:solidFill>
                  <a:schemeClr val="bg1"/>
                </a:solidFill>
                <a:effectLst/>
              </a:rPr>
              <a:t>It’s all about managing the complete data lifecycle—from gathering data to deploying machine learning models.</a:t>
            </a:r>
          </a:p>
          <a:p>
            <a:pPr indent="-228600" algn="l">
              <a:spcAft>
                <a:spcPts val="800"/>
              </a:spcAft>
              <a:buFont typeface="Arial" panose="020B0604020202020204" pitchFamily="34" charset="0"/>
              <a:buChar char="•"/>
            </a:pPr>
            <a:r>
              <a:rPr lang="en-US" sz="2000" b="1" dirty="0">
                <a:solidFill>
                  <a:srgbClr val="FFFF00"/>
                </a:solidFill>
                <a:effectLst/>
              </a:rPr>
              <a:t>Data Collection</a:t>
            </a:r>
            <a:r>
              <a:rPr lang="en-US" sz="2000" dirty="0">
                <a:solidFill>
                  <a:srgbClr val="FFFF00"/>
                </a:solidFill>
                <a:effectLst/>
              </a:rPr>
              <a:t>: </a:t>
            </a:r>
            <a:r>
              <a:rPr lang="en-US" sz="2000" dirty="0">
                <a:solidFill>
                  <a:schemeClr val="bg1"/>
                </a:solidFill>
                <a:effectLst/>
              </a:rPr>
              <a:t>You gather data from databases, APIs, or even web scraping.</a:t>
            </a:r>
          </a:p>
          <a:p>
            <a:pPr indent="-228600" algn="l">
              <a:spcAft>
                <a:spcPts val="800"/>
              </a:spcAft>
              <a:buFont typeface="Arial" panose="020B0604020202020204" pitchFamily="34" charset="0"/>
              <a:buChar char="•"/>
            </a:pPr>
            <a:r>
              <a:rPr lang="en-US" sz="2000" b="1" dirty="0">
                <a:solidFill>
                  <a:srgbClr val="FFFF00"/>
                </a:solidFill>
                <a:effectLst/>
              </a:rPr>
              <a:t>Data Cleaning</a:t>
            </a:r>
            <a:r>
              <a:rPr lang="en-US" sz="2000" dirty="0">
                <a:solidFill>
                  <a:srgbClr val="FFFF00"/>
                </a:solidFill>
                <a:effectLst/>
              </a:rPr>
              <a:t>: </a:t>
            </a:r>
            <a:r>
              <a:rPr lang="en-US" sz="2000" dirty="0">
                <a:solidFill>
                  <a:schemeClr val="bg1"/>
                </a:solidFill>
                <a:effectLst/>
              </a:rPr>
              <a:t>Just like prepping food, you need to clean your data to make it usable.</a:t>
            </a:r>
          </a:p>
          <a:p>
            <a:pPr indent="-228600" algn="l">
              <a:spcAft>
                <a:spcPts val="800"/>
              </a:spcAft>
              <a:buFont typeface="Arial" panose="020B0604020202020204" pitchFamily="34" charset="0"/>
              <a:buChar char="•"/>
            </a:pPr>
            <a:r>
              <a:rPr lang="en-US" sz="2000" b="1" dirty="0">
                <a:solidFill>
                  <a:srgbClr val="FFFF00"/>
                </a:solidFill>
                <a:effectLst/>
              </a:rPr>
              <a:t>Exploratory Data Analysis</a:t>
            </a:r>
            <a:r>
              <a:rPr lang="en-US" sz="2000" dirty="0">
                <a:solidFill>
                  <a:srgbClr val="FFFF00"/>
                </a:solidFill>
                <a:effectLst/>
              </a:rPr>
              <a:t>: </a:t>
            </a:r>
            <a:r>
              <a:rPr lang="en-US" sz="2000" dirty="0">
                <a:solidFill>
                  <a:schemeClr val="bg1"/>
                </a:solidFill>
                <a:effectLst/>
              </a:rPr>
              <a:t>Here, you explore and visualize your data to find patterns and insights.</a:t>
            </a:r>
          </a:p>
          <a:p>
            <a:pPr indent="-228600" algn="l">
              <a:spcAft>
                <a:spcPts val="800"/>
              </a:spcAft>
              <a:buFont typeface="Arial" panose="020B0604020202020204" pitchFamily="34" charset="0"/>
              <a:buChar char="•"/>
            </a:pPr>
            <a:r>
              <a:rPr lang="en-US" sz="2000" b="1" dirty="0">
                <a:solidFill>
                  <a:srgbClr val="FFFF00"/>
                </a:solidFill>
                <a:effectLst/>
              </a:rPr>
              <a:t>Model Development</a:t>
            </a:r>
            <a:r>
              <a:rPr lang="en-US" sz="2000" dirty="0">
                <a:solidFill>
                  <a:srgbClr val="FFFF00"/>
                </a:solidFill>
                <a:effectLst/>
              </a:rPr>
              <a:t>: </a:t>
            </a:r>
            <a:r>
              <a:rPr lang="en-US" sz="2000" dirty="0">
                <a:solidFill>
                  <a:schemeClr val="bg1"/>
                </a:solidFill>
                <a:effectLst/>
              </a:rPr>
              <a:t>This is where the magic happens! You create machine learning models to make predictions.</a:t>
            </a:r>
          </a:p>
          <a:p>
            <a:pPr indent="-228600" algn="l">
              <a:spcAft>
                <a:spcPts val="800"/>
              </a:spcAft>
              <a:buFont typeface="Arial" panose="020B0604020202020204" pitchFamily="34" charset="0"/>
              <a:buChar char="•"/>
            </a:pPr>
            <a:r>
              <a:rPr lang="en-US" sz="2000" b="1" dirty="0">
                <a:solidFill>
                  <a:srgbClr val="FFFF00"/>
                </a:solidFill>
                <a:effectLst/>
              </a:rPr>
              <a:t>Deployment</a:t>
            </a:r>
            <a:r>
              <a:rPr lang="en-US" sz="2000" dirty="0">
                <a:solidFill>
                  <a:srgbClr val="FFFF00"/>
                </a:solidFill>
                <a:effectLst/>
              </a:rPr>
              <a:t>: </a:t>
            </a:r>
            <a:r>
              <a:rPr lang="en-US" sz="2000" dirty="0">
                <a:solidFill>
                  <a:schemeClr val="bg1"/>
                </a:solidFill>
                <a:effectLst/>
              </a:rPr>
              <a:t>Finally, you launch your model so it can be used in real time.</a:t>
            </a:r>
          </a:p>
          <a:p>
            <a:pPr indent="-228600" algn="l">
              <a:spcAft>
                <a:spcPts val="800"/>
              </a:spcAft>
              <a:buFont typeface="Arial" panose="020B0604020202020204" pitchFamily="34" charset="0"/>
              <a:buChar char="•"/>
            </a:pPr>
            <a:r>
              <a:rPr lang="en-US" sz="2000" dirty="0">
                <a:solidFill>
                  <a:schemeClr val="bg1"/>
                </a:solidFill>
                <a:effectLst/>
              </a:rPr>
              <a:t>By mastering the entire stack, you can become a data professional!"</a:t>
            </a:r>
          </a:p>
          <a:p>
            <a:pPr indent="-228600" algn="l">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3421897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731C30-0156-233E-EE88-79633994016A}"/>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FD68807-49D4-11F9-B4C5-1513ECCBD9E6}"/>
              </a:ext>
            </a:extLst>
          </p:cNvPr>
          <p:cNvSpPr>
            <a:spLocks noGrp="1"/>
          </p:cNvSpPr>
          <p:nvPr>
            <p:ph type="ctrTitle"/>
          </p:nvPr>
        </p:nvSpPr>
        <p:spPr>
          <a:xfrm>
            <a:off x="242910" y="1598246"/>
            <a:ext cx="4626709" cy="5122985"/>
          </a:xfrm>
        </p:spPr>
        <p:txBody>
          <a:bodyPr anchor="t">
            <a:normAutofit/>
          </a:bodyPr>
          <a:lstStyle/>
          <a:p>
            <a:pPr algn="r"/>
            <a:r>
              <a:rPr lang="en-IN" sz="6200" dirty="0">
                <a:solidFill>
                  <a:srgbClr val="FFFFFF"/>
                </a:solidFill>
              </a:rPr>
              <a:t>WHAT IS GENERATIVE AI</a:t>
            </a:r>
            <a:br>
              <a:rPr lang="en-IN" sz="6200" dirty="0">
                <a:solidFill>
                  <a:srgbClr val="FFFFFF"/>
                </a:solidFill>
              </a:rPr>
            </a:br>
            <a:endParaRPr lang="en-IN" sz="6200" dirty="0">
              <a:solidFill>
                <a:srgbClr val="FFFFFF"/>
              </a:solidFill>
            </a:endParaRPr>
          </a:p>
        </p:txBody>
      </p:sp>
      <p:sp>
        <p:nvSpPr>
          <p:cNvPr id="3" name="Subtitle 2">
            <a:extLst>
              <a:ext uri="{FF2B5EF4-FFF2-40B4-BE49-F238E27FC236}">
                <a16:creationId xmlns:a16="http://schemas.microsoft.com/office/drawing/2014/main" id="{72EA43AC-70BC-724F-344A-A999CFD913FC}"/>
              </a:ext>
            </a:extLst>
          </p:cNvPr>
          <p:cNvSpPr>
            <a:spLocks noGrp="1"/>
          </p:cNvSpPr>
          <p:nvPr>
            <p:ph type="subTitle" idx="1"/>
          </p:nvPr>
        </p:nvSpPr>
        <p:spPr>
          <a:xfrm>
            <a:off x="5664200" y="1598246"/>
            <a:ext cx="5885637" cy="4721795"/>
          </a:xfrm>
        </p:spPr>
        <p:txBody>
          <a:bodyPr>
            <a:normAutofit/>
          </a:bodyPr>
          <a:lstStyle/>
          <a:p>
            <a:pPr algn="l">
              <a:spcAft>
                <a:spcPts val="800"/>
              </a:spcAft>
            </a:pPr>
            <a:r>
              <a:rPr lang="en-IN" sz="3100"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This technology can create new content—like images, music, or text—based on patterns learned from existing data.</a:t>
            </a:r>
          </a:p>
          <a:p>
            <a:pPr algn="l">
              <a:spcAft>
                <a:spcPts val="800"/>
              </a:spcAft>
            </a:pPr>
            <a:r>
              <a:rPr lang="en-IN" sz="3100"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For example, artists use Generative AI to produce unique artworks, while marketers leverage it to generate engaging copy. It’s a game changer for creativity and efficiency!"</a:t>
            </a:r>
          </a:p>
          <a:p>
            <a:pPr algn="l"/>
            <a:endParaRPr lang="en-IN" sz="3100" dirty="0">
              <a:solidFill>
                <a:srgbClr val="FFFFFF"/>
              </a:solidFill>
            </a:endParaRPr>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692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D00622A2-DEDC-8713-E7E8-2828F4747C3A}"/>
              </a:ext>
            </a:extLst>
          </p:cNvPr>
          <p:cNvSpPr>
            <a:spLocks noGrp="1"/>
          </p:cNvSpPr>
          <p:nvPr>
            <p:ph type="ctrTitle"/>
          </p:nvPr>
        </p:nvSpPr>
        <p:spPr>
          <a:xfrm>
            <a:off x="486300" y="2933309"/>
            <a:ext cx="3025775" cy="1494758"/>
          </a:xfrm>
        </p:spPr>
        <p:txBody>
          <a:bodyPr vert="horz" lIns="91440" tIns="45720" rIns="91440" bIns="45720" rtlCol="0" anchor="t">
            <a:normAutofit/>
          </a:bodyPr>
          <a:lstStyle/>
          <a:p>
            <a:pPr algn="l"/>
            <a:r>
              <a:rPr lang="en-US" sz="4000" b="1" kern="1200" dirty="0">
                <a:solidFill>
                  <a:schemeClr val="tx1"/>
                </a:solidFill>
                <a:latin typeface="+mj-lt"/>
                <a:ea typeface="+mj-ea"/>
                <a:cs typeface="+mj-cs"/>
              </a:rPr>
              <a:t>WHAT IS LLM MODEL</a:t>
            </a:r>
          </a:p>
        </p:txBody>
      </p:sp>
      <p:sp>
        <p:nvSpPr>
          <p:cNvPr id="3" name="Subtitle 2">
            <a:extLst>
              <a:ext uri="{FF2B5EF4-FFF2-40B4-BE49-F238E27FC236}">
                <a16:creationId xmlns:a16="http://schemas.microsoft.com/office/drawing/2014/main" id="{FCD78EA8-995A-E01B-6714-F18E5018CD93}"/>
              </a:ext>
            </a:extLst>
          </p:cNvPr>
          <p:cNvSpPr>
            <a:spLocks noGrp="1"/>
          </p:cNvSpPr>
          <p:nvPr>
            <p:ph type="subTitle" idx="1"/>
          </p:nvPr>
        </p:nvSpPr>
        <p:spPr>
          <a:xfrm>
            <a:off x="4665133" y="1159933"/>
            <a:ext cx="7255934" cy="5461000"/>
          </a:xfrm>
        </p:spPr>
        <p:txBody>
          <a:bodyPr vert="horz" lIns="91440" tIns="45720" rIns="91440" bIns="45720" rtlCol="0">
            <a:normAutofit/>
          </a:bodyPr>
          <a:lstStyle/>
          <a:p>
            <a:pPr indent="-228600" algn="l">
              <a:spcAft>
                <a:spcPts val="800"/>
              </a:spcAft>
              <a:buFont typeface="Arial" panose="020B0604020202020204" pitchFamily="34" charset="0"/>
              <a:buChar char="•"/>
            </a:pPr>
            <a:r>
              <a:rPr lang="en-US" dirty="0">
                <a:solidFill>
                  <a:schemeClr val="tx1">
                    <a:alpha val="80000"/>
                  </a:schemeClr>
                </a:solidFill>
                <a:effectLst/>
              </a:rPr>
              <a:t>we have Large Language Models, or LLMs. These are advanced AI models designed to understand and generate human-like text.</a:t>
            </a:r>
          </a:p>
          <a:p>
            <a:pPr marL="342900" lvl="0" indent="-228600" algn="l">
              <a:spcAft>
                <a:spcPts val="800"/>
              </a:spcAft>
              <a:buSzPts val="1000"/>
              <a:buFont typeface="Arial" panose="020B0604020202020204" pitchFamily="34" charset="0"/>
              <a:buChar char="•"/>
              <a:tabLst>
                <a:tab pos="457200" algn="l"/>
              </a:tabLst>
            </a:pPr>
            <a:r>
              <a:rPr lang="en-US" b="1" dirty="0">
                <a:solidFill>
                  <a:schemeClr val="tx1">
                    <a:alpha val="80000"/>
                  </a:schemeClr>
                </a:solidFill>
                <a:effectLst/>
              </a:rPr>
              <a:t>How do they work?</a:t>
            </a:r>
            <a:r>
              <a:rPr lang="en-US" dirty="0">
                <a:solidFill>
                  <a:schemeClr val="tx1">
                    <a:alpha val="80000"/>
                  </a:schemeClr>
                </a:solidFill>
                <a:effectLst/>
              </a:rPr>
              <a:t> LLMs are pre-trained on massive datasets and fine-tuned for specific tasks.</a:t>
            </a:r>
          </a:p>
          <a:p>
            <a:pPr marL="342900" lvl="0" indent="-228600" algn="l">
              <a:spcAft>
                <a:spcPts val="800"/>
              </a:spcAft>
              <a:buSzPts val="1000"/>
              <a:buFont typeface="Arial" panose="020B0604020202020204" pitchFamily="34" charset="0"/>
              <a:buChar char="•"/>
              <a:tabLst>
                <a:tab pos="457200" algn="l"/>
              </a:tabLst>
            </a:pPr>
            <a:r>
              <a:rPr lang="en-US" b="1" dirty="0">
                <a:solidFill>
                  <a:schemeClr val="tx1">
                    <a:alpha val="80000"/>
                  </a:schemeClr>
                </a:solidFill>
                <a:effectLst/>
              </a:rPr>
              <a:t>GPT-4, BERT, TRANSFORMER.</a:t>
            </a:r>
            <a:r>
              <a:rPr lang="en-US" dirty="0">
                <a:solidFill>
                  <a:schemeClr val="tx1">
                    <a:alpha val="80000"/>
                  </a:schemeClr>
                </a:solidFill>
                <a:effectLst/>
              </a:rPr>
              <a:t> GPT-4 can write essays, answer questions, and even create poetry, while BERT &amp; TRANSFORMERS excels at understanding context for tasks like sentiment analysis.</a:t>
            </a:r>
          </a:p>
          <a:p>
            <a:pPr indent="-228600" algn="l">
              <a:spcAft>
                <a:spcPts val="800"/>
              </a:spcAft>
              <a:buFont typeface="Arial" panose="020B0604020202020204" pitchFamily="34" charset="0"/>
              <a:buChar char="•"/>
            </a:pPr>
            <a:r>
              <a:rPr lang="en-US" dirty="0">
                <a:solidFill>
                  <a:schemeClr val="tx1">
                    <a:alpha val="80000"/>
                  </a:schemeClr>
                </a:solidFill>
                <a:effectLst/>
              </a:rPr>
              <a:t>The applications are vast—from automating customer service to assisting writers in content creation!</a:t>
            </a:r>
          </a:p>
          <a:p>
            <a:pPr indent="-228600" algn="l">
              <a:buFont typeface="Arial" panose="020B0604020202020204" pitchFamily="34" charset="0"/>
              <a:buChar char="•"/>
            </a:pPr>
            <a:endParaRPr lang="en-US" dirty="0">
              <a:solidFill>
                <a:schemeClr val="tx1">
                  <a:alpha val="80000"/>
                </a:schemeClr>
              </a:solidFill>
            </a:endParaRPr>
          </a:p>
        </p:txBody>
      </p:sp>
    </p:spTree>
    <p:extLst>
      <p:ext uri="{BB962C8B-B14F-4D97-AF65-F5344CB8AC3E}">
        <p14:creationId xmlns:p14="http://schemas.microsoft.com/office/powerpoint/2010/main" val="276825561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19F7815-3AA2-7679-26F4-A63338C8B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68" y="4843169"/>
            <a:ext cx="12196668" cy="2016059"/>
            <a:chOff x="-4668" y="4843169"/>
            <a:chExt cx="12196668" cy="2016059"/>
          </a:xfrm>
        </p:grpSpPr>
        <p:sp>
          <p:nvSpPr>
            <p:cNvPr id="18" name="Rectangle 17">
              <a:extLst>
                <a:ext uri="{FF2B5EF4-FFF2-40B4-BE49-F238E27FC236}">
                  <a16:creationId xmlns:a16="http://schemas.microsoft.com/office/drawing/2014/main" id="{656154CE-3587-5C44-2A6B-1FE49B302C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668" y="4843169"/>
              <a:ext cx="12196668" cy="2015947"/>
            </a:xfrm>
            <a:prstGeom prst="rect">
              <a:avLst/>
            </a:prstGeom>
            <a:gradFill>
              <a:gsLst>
                <a:gs pos="0">
                  <a:schemeClr val="accent5"/>
                </a:gs>
                <a:gs pos="100000">
                  <a:schemeClr val="accent2"/>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E7A46DB-98C4-E666-AEC5-DF8B5DD9E7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68" y="4844400"/>
              <a:ext cx="10565988" cy="2014828"/>
            </a:xfrm>
            <a:prstGeom prst="rect">
              <a:avLst/>
            </a:prstGeom>
            <a:gradFill flip="none" rotWithShape="1">
              <a:gsLst>
                <a:gs pos="3000">
                  <a:schemeClr val="accent2"/>
                </a:gs>
                <a:gs pos="40000">
                  <a:schemeClr val="accent2">
                    <a:alpha val="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F8962A-028A-2EBA-FBCF-F9B0334400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68" y="4843170"/>
              <a:ext cx="10309010" cy="2006799"/>
            </a:xfrm>
            <a:prstGeom prst="rect">
              <a:avLst/>
            </a:prstGeom>
            <a:gradFill>
              <a:gsLst>
                <a:gs pos="0">
                  <a:schemeClr val="accent5">
                    <a:alpha val="76000"/>
                  </a:schemeClr>
                </a:gs>
                <a:gs pos="67000">
                  <a:schemeClr val="accent2">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F139663-D7C2-5898-E610-2183584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105876" y="4851203"/>
              <a:ext cx="8086124" cy="2006797"/>
            </a:xfrm>
            <a:prstGeom prst="rect">
              <a:avLst/>
            </a:prstGeom>
            <a:gradFill flip="none" rotWithShape="1">
              <a:gsLst>
                <a:gs pos="0">
                  <a:schemeClr val="accent5">
                    <a:lumMod val="50000"/>
                    <a:alpha val="36000"/>
                  </a:schemeClr>
                </a:gs>
                <a:gs pos="45000">
                  <a:schemeClr val="accent5">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 name="Title 1">
            <a:extLst>
              <a:ext uri="{FF2B5EF4-FFF2-40B4-BE49-F238E27FC236}">
                <a16:creationId xmlns:a16="http://schemas.microsoft.com/office/drawing/2014/main" id="{5077DC53-FA3B-8697-2E48-36197914ACAC}"/>
              </a:ext>
            </a:extLst>
          </p:cNvPr>
          <p:cNvSpPr>
            <a:spLocks noGrp="1"/>
          </p:cNvSpPr>
          <p:nvPr>
            <p:ph type="ctrTitle"/>
          </p:nvPr>
        </p:nvSpPr>
        <p:spPr>
          <a:xfrm>
            <a:off x="1611630" y="5167418"/>
            <a:ext cx="8949690" cy="702264"/>
          </a:xfrm>
        </p:spPr>
        <p:txBody>
          <a:bodyPr vert="horz" lIns="91440" tIns="45720" rIns="91440" bIns="45720" rtlCol="0" anchor="b">
            <a:normAutofit/>
          </a:bodyPr>
          <a:lstStyle/>
          <a:p>
            <a:r>
              <a:rPr lang="en-IN" sz="3600" b="1">
                <a:solidFill>
                  <a:srgbClr val="FFFFFF"/>
                </a:solidFill>
                <a:latin typeface="+mn-lt"/>
                <a:ea typeface="+mn-ea"/>
                <a:cs typeface="+mn-cs"/>
              </a:rPr>
              <a:t>LLM MODELS</a:t>
            </a:r>
          </a:p>
        </p:txBody>
      </p:sp>
      <p:pic>
        <p:nvPicPr>
          <p:cNvPr id="5" name="Picture 4" descr="A screen shot of a television&#10;&#10;Description automatically generated">
            <a:extLst>
              <a:ext uri="{FF2B5EF4-FFF2-40B4-BE49-F238E27FC236}">
                <a16:creationId xmlns:a16="http://schemas.microsoft.com/office/drawing/2014/main" id="{153A6E9A-D3DB-CBB7-0247-A33187C6C1FE}"/>
              </a:ext>
            </a:extLst>
          </p:cNvPr>
          <p:cNvPicPr>
            <a:picLocks noChangeAspect="1"/>
          </p:cNvPicPr>
          <p:nvPr/>
        </p:nvPicPr>
        <p:blipFill>
          <a:blip r:embed="rId2"/>
          <a:srcRect t="9350" b="10293"/>
          <a:stretch/>
        </p:blipFill>
        <p:spPr>
          <a:xfrm>
            <a:off x="1768235" y="76200"/>
            <a:ext cx="8655529" cy="4682067"/>
          </a:xfrm>
          <a:prstGeom prst="rect">
            <a:avLst/>
          </a:prstGeom>
        </p:spPr>
      </p:pic>
    </p:spTree>
    <p:extLst>
      <p:ext uri="{BB962C8B-B14F-4D97-AF65-F5344CB8AC3E}">
        <p14:creationId xmlns:p14="http://schemas.microsoft.com/office/powerpoint/2010/main" val="3882819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7484A1-D9F8-DB49-63DD-D8A447FDCEE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D11741-F9B9-B4F1-1CBC-8AFAFD4573D5}"/>
              </a:ext>
            </a:extLst>
          </p:cNvPr>
          <p:cNvSpPr>
            <a:spLocks noGrp="1"/>
          </p:cNvSpPr>
          <p:nvPr>
            <p:ph type="ctrTitle"/>
          </p:nvPr>
        </p:nvSpPr>
        <p:spPr>
          <a:xfrm>
            <a:off x="466722" y="586855"/>
            <a:ext cx="3201366" cy="3387497"/>
          </a:xfrm>
        </p:spPr>
        <p:txBody>
          <a:bodyPr vert="horz" lIns="91440" tIns="45720" rIns="91440" bIns="45720" rtlCol="0" anchor="b">
            <a:normAutofit/>
          </a:bodyPr>
          <a:lstStyle/>
          <a:p>
            <a:pPr algn="r"/>
            <a:r>
              <a:rPr lang="en-US" sz="3700" kern="1200">
                <a:solidFill>
                  <a:srgbClr val="FFFFFF"/>
                </a:solidFill>
                <a:latin typeface="+mj-lt"/>
                <a:ea typeface="+mj-ea"/>
                <a:cs typeface="+mj-cs"/>
              </a:rPr>
              <a:t>WHAT IS PROMPT ENGINEERING</a:t>
            </a:r>
          </a:p>
        </p:txBody>
      </p:sp>
      <p:sp>
        <p:nvSpPr>
          <p:cNvPr id="3" name="Subtitle 2">
            <a:extLst>
              <a:ext uri="{FF2B5EF4-FFF2-40B4-BE49-F238E27FC236}">
                <a16:creationId xmlns:a16="http://schemas.microsoft.com/office/drawing/2014/main" id="{65F9D22D-D6E8-2785-B540-421A09411963}"/>
              </a:ext>
            </a:extLst>
          </p:cNvPr>
          <p:cNvSpPr>
            <a:spLocks noGrp="1"/>
          </p:cNvSpPr>
          <p:nvPr>
            <p:ph type="subTitle" idx="1"/>
          </p:nvPr>
        </p:nvSpPr>
        <p:spPr>
          <a:xfrm>
            <a:off x="4134810" y="649480"/>
            <a:ext cx="7930189" cy="5546047"/>
          </a:xfrm>
        </p:spPr>
        <p:txBody>
          <a:bodyPr vert="horz" lIns="91440" tIns="45720" rIns="91440" bIns="45720" rtlCol="0" anchor="ctr">
            <a:normAutofit/>
          </a:bodyPr>
          <a:lstStyle/>
          <a:p>
            <a:pPr indent="-228600" algn="l">
              <a:spcAft>
                <a:spcPts val="800"/>
              </a:spcAft>
              <a:buFont typeface="Arial" panose="020B0604020202020204" pitchFamily="34" charset="0"/>
              <a:buChar char="•"/>
            </a:pPr>
            <a:r>
              <a:rPr lang="en-US" sz="2000" b="1" dirty="0">
                <a:effectLst/>
              </a:rPr>
              <a:t>let’s get into Prompt Engineering. This is the art of effective prompts to get the best responses from LLMs.</a:t>
            </a:r>
          </a:p>
          <a:p>
            <a:pPr marL="342900" lvl="0" indent="-228600" algn="l">
              <a:spcAft>
                <a:spcPts val="800"/>
              </a:spcAft>
              <a:buSzPts val="1000"/>
              <a:buFont typeface="Arial" panose="020B0604020202020204" pitchFamily="34" charset="0"/>
              <a:buChar char="•"/>
              <a:tabLst>
                <a:tab pos="457200" algn="l"/>
              </a:tabLst>
            </a:pPr>
            <a:r>
              <a:rPr lang="en-US" sz="2000" b="1" dirty="0">
                <a:effectLst/>
              </a:rPr>
              <a:t>What’s a prompt? It’s the input you provide to the AI to guide its output.</a:t>
            </a:r>
          </a:p>
          <a:p>
            <a:pPr marL="342900" lvl="0" indent="-228600" algn="l">
              <a:spcAft>
                <a:spcPts val="800"/>
              </a:spcAft>
              <a:buSzPts val="1000"/>
              <a:buFont typeface="Arial" panose="020B0604020202020204" pitchFamily="34" charset="0"/>
              <a:buChar char="•"/>
              <a:tabLst>
                <a:tab pos="457200" algn="l"/>
              </a:tabLst>
            </a:pPr>
            <a:r>
              <a:rPr lang="en-US" sz="2000" b="1" dirty="0">
                <a:effectLst/>
              </a:rPr>
              <a:t>For example: Instead of asking, 'Tell me about dogs,' you could say, 'Explain the benefits of having a dog as a pet, focusing on companionship and health.'</a:t>
            </a:r>
          </a:p>
          <a:p>
            <a:pPr indent="-228600" algn="l">
              <a:spcAft>
                <a:spcPts val="800"/>
              </a:spcAft>
              <a:buFont typeface="Arial" panose="020B0604020202020204" pitchFamily="34" charset="0"/>
              <a:buChar char="•"/>
            </a:pPr>
            <a:r>
              <a:rPr lang="en-US" sz="2000" b="1" dirty="0">
                <a:effectLst/>
              </a:rPr>
              <a:t>A well-structured prompt can lead to more accurate and relevant responses, making your interaction with AI much more effective!"</a:t>
            </a:r>
          </a:p>
          <a:p>
            <a:pPr indent="-228600" algn="l">
              <a:buFont typeface="Arial" panose="020B0604020202020204" pitchFamily="34" charset="0"/>
              <a:buChar char="•"/>
            </a:pPr>
            <a:endParaRPr lang="en-US" sz="2000" b="1" dirty="0"/>
          </a:p>
        </p:txBody>
      </p:sp>
    </p:spTree>
    <p:extLst>
      <p:ext uri="{BB962C8B-B14F-4D97-AF65-F5344CB8AC3E}">
        <p14:creationId xmlns:p14="http://schemas.microsoft.com/office/powerpoint/2010/main" val="2079267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E5CCCC-6D0E-79DF-4D43-9A35AA2EA579}"/>
            </a:ext>
          </a:extLst>
        </p:cNvPr>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97264A61-6AE3-4DC0-A455-5EDC604E39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1" name="Color Cover">
              <a:extLst>
                <a:ext uri="{FF2B5EF4-FFF2-40B4-BE49-F238E27FC236}">
                  <a16:creationId xmlns:a16="http://schemas.microsoft.com/office/drawing/2014/main" id="{2F23900D-D5D0-4EE8-80F4-D25038DE2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Cover">
              <a:extLst>
                <a:ext uri="{FF2B5EF4-FFF2-40B4-BE49-F238E27FC236}">
                  <a16:creationId xmlns:a16="http://schemas.microsoft.com/office/drawing/2014/main" id="{C55310DE-258B-4134-9DA8-DC4C2D0EBE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D691EE10-D5F3-48FA-BE55-F24A0BE59E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5" name="Color">
              <a:extLst>
                <a:ext uri="{FF2B5EF4-FFF2-40B4-BE49-F238E27FC236}">
                  <a16:creationId xmlns:a16="http://schemas.microsoft.com/office/drawing/2014/main" id="{7EF3BBC7-022F-4CD5-BE8E-BD8206C4BB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A877CB3E-FE2B-43A7-A987-F921A9249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F4222ED-6CFF-06A8-3313-44CB8A81458F}"/>
              </a:ext>
            </a:extLst>
          </p:cNvPr>
          <p:cNvSpPr>
            <a:spLocks noGrp="1"/>
          </p:cNvSpPr>
          <p:nvPr>
            <p:ph type="ctrTitle"/>
          </p:nvPr>
        </p:nvSpPr>
        <p:spPr>
          <a:xfrm>
            <a:off x="1012644" y="841664"/>
            <a:ext cx="5155073" cy="5156800"/>
          </a:xfrm>
        </p:spPr>
        <p:txBody>
          <a:bodyPr anchor="ctr">
            <a:normAutofit/>
          </a:bodyPr>
          <a:lstStyle/>
          <a:p>
            <a:pPr algn="l"/>
            <a:r>
              <a:rPr lang="en-IN" sz="4800" dirty="0">
                <a:solidFill>
                  <a:schemeClr val="bg1"/>
                </a:solidFill>
              </a:rPr>
              <a:t>FSDS VS GENAI VS LLM VS PROMPT ENGINEER</a:t>
            </a:r>
          </a:p>
        </p:txBody>
      </p:sp>
      <p:sp>
        <p:nvSpPr>
          <p:cNvPr id="3" name="Subtitle 2">
            <a:extLst>
              <a:ext uri="{FF2B5EF4-FFF2-40B4-BE49-F238E27FC236}">
                <a16:creationId xmlns:a16="http://schemas.microsoft.com/office/drawing/2014/main" id="{6644848D-BA3C-9311-C7A8-BF4D1014643F}"/>
              </a:ext>
            </a:extLst>
          </p:cNvPr>
          <p:cNvSpPr>
            <a:spLocks noGrp="1"/>
          </p:cNvSpPr>
          <p:nvPr>
            <p:ph type="subTitle" idx="1"/>
          </p:nvPr>
        </p:nvSpPr>
        <p:spPr>
          <a:xfrm>
            <a:off x="6534687" y="841664"/>
            <a:ext cx="4602517" cy="5156800"/>
          </a:xfrm>
        </p:spPr>
        <p:txBody>
          <a:bodyPr anchor="ctr">
            <a:normAutofit/>
          </a:bodyPr>
          <a:lstStyle/>
          <a:p>
            <a:pPr marL="342900" indent="-342900" algn="l">
              <a:buFont typeface="Wingdings" panose="05000000000000000000" pitchFamily="2" charset="2"/>
              <a:buChar char="ü"/>
            </a:pPr>
            <a:r>
              <a:rPr lang="en-IN"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Full Stack Data Science helps you manage the data lifecycle.</a:t>
            </a:r>
          </a:p>
          <a:p>
            <a:pPr marL="342900" indent="-342900" algn="l">
              <a:buFont typeface="Wingdings" panose="05000000000000000000" pitchFamily="2" charset="2"/>
              <a:buChar char="ü"/>
            </a:pPr>
            <a:r>
              <a:rPr lang="en-IN"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Generative AI creates new content</a:t>
            </a:r>
            <a:r>
              <a:rPr lang="en-IN"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 </a:t>
            </a:r>
          </a:p>
          <a:p>
            <a:pPr marL="342900" indent="-342900" algn="l">
              <a:buFont typeface="Wingdings" panose="05000000000000000000" pitchFamily="2" charset="2"/>
              <a:buChar char="ü"/>
            </a:pPr>
            <a:r>
              <a:rPr lang="en-IN"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LLMs understand and generate text</a:t>
            </a:r>
            <a:r>
              <a:rPr lang="en-IN"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a:t>
            </a:r>
          </a:p>
          <a:p>
            <a:pPr marL="342900" indent="-342900" algn="l">
              <a:buFont typeface="Wingdings" panose="05000000000000000000" pitchFamily="2" charset="2"/>
              <a:buChar char="ü"/>
            </a:pPr>
            <a:r>
              <a:rPr lang="en-IN"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Prompt Engineering optimizes your interactions with AI.</a:t>
            </a:r>
          </a:p>
          <a:p>
            <a:pPr algn="l"/>
            <a:endParaRPr lang="en-IN" dirty="0">
              <a:solidFill>
                <a:schemeClr val="bg1"/>
              </a:solidFill>
            </a:endParaRPr>
          </a:p>
        </p:txBody>
      </p:sp>
    </p:spTree>
    <p:extLst>
      <p:ext uri="{BB962C8B-B14F-4D97-AF65-F5344CB8AC3E}">
        <p14:creationId xmlns:p14="http://schemas.microsoft.com/office/powerpoint/2010/main" val="187191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400"/>
                                        <p:tgtEl>
                                          <p:spTgt spid="3">
                                            <p:txEl>
                                              <p:pRg st="1" end="1"/>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400"/>
                                        <p:tgtEl>
                                          <p:spTgt spid="3">
                                            <p:txEl>
                                              <p:pRg st="2" end="2"/>
                                            </p:txEl>
                                          </p:spTgt>
                                        </p:tgtEl>
                                      </p:cBhvr>
                                    </p:animEffect>
                                  </p:childTnLst>
                                </p:cTn>
                              </p:par>
                              <p:par>
                                <p:cTn id="17" presetID="10" presetClass="entr" presetSubtype="0" fill="hold" grpId="0" nodeType="withEffect">
                                  <p:stCondLst>
                                    <p:cond delay="2000"/>
                                  </p:stCondLst>
                                  <p:iterate type="lt">
                                    <p:tmPct val="10000"/>
                                  </p:iterate>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4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964232-69A5-EBB7-E23D-6F45BE083813}"/>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85385CBC-6E0C-E2C6-FA66-19EFCDA26CF4}"/>
              </a:ext>
            </a:extLst>
          </p:cNvPr>
          <p:cNvSpPr>
            <a:spLocks noGrp="1"/>
          </p:cNvSpPr>
          <p:nvPr>
            <p:ph type="ctrTitle"/>
          </p:nvPr>
        </p:nvSpPr>
        <p:spPr>
          <a:xfrm>
            <a:off x="838199" y="669925"/>
            <a:ext cx="9254067" cy="538709"/>
          </a:xfrm>
        </p:spPr>
        <p:txBody>
          <a:bodyPr vert="horz" lIns="91440" tIns="45720" rIns="91440" bIns="45720" rtlCol="0" anchor="b">
            <a:normAutofit fontScale="90000"/>
          </a:bodyPr>
          <a:lstStyle/>
          <a:p>
            <a:pPr algn="r"/>
            <a:r>
              <a:rPr lang="en-US" sz="3700" b="1" kern="1200">
                <a:solidFill>
                  <a:schemeClr val="bg1"/>
                </a:solidFill>
                <a:latin typeface="+mj-lt"/>
                <a:ea typeface="+mj-ea"/>
                <a:cs typeface="+mj-cs"/>
              </a:rPr>
              <a:t>LIST OF LIBRARY FOR THE PRACTICLE</a:t>
            </a:r>
            <a:endParaRPr lang="en-US" sz="3700" b="1" kern="1200" dirty="0">
              <a:solidFill>
                <a:schemeClr val="bg1"/>
              </a:solidFill>
              <a:latin typeface="+mj-lt"/>
              <a:ea typeface="+mj-ea"/>
              <a:cs typeface="+mj-cs"/>
            </a:endParaRPr>
          </a:p>
        </p:txBody>
      </p:sp>
      <p:cxnSp>
        <p:nvCxnSpPr>
          <p:cNvPr id="19" name="Straight Connector 18">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BBBE5662-3FC8-FFB8-73C6-C787C509C1C3}"/>
              </a:ext>
            </a:extLst>
          </p:cNvPr>
          <p:cNvSpPr>
            <a:spLocks noGrp="1"/>
          </p:cNvSpPr>
          <p:nvPr>
            <p:ph type="subTitle" idx="1"/>
          </p:nvPr>
        </p:nvSpPr>
        <p:spPr>
          <a:xfrm>
            <a:off x="237066" y="1208633"/>
            <a:ext cx="11828724" cy="5534161"/>
          </a:xfrm>
        </p:spPr>
        <p:txBody>
          <a:bodyPr vert="horz" lIns="91440" tIns="45720" rIns="91440" bIns="45720" rtlCol="0">
            <a:noAutofit/>
          </a:bodyPr>
          <a:lstStyle/>
          <a:p>
            <a:pPr indent="-228600" algn="l">
              <a:buFont typeface="Arial" panose="020B0604020202020204" pitchFamily="34" charset="0"/>
              <a:buChar char="•"/>
            </a:pPr>
            <a:r>
              <a:rPr lang="en-US" sz="1600" b="1" dirty="0" err="1">
                <a:solidFill>
                  <a:srgbClr val="FFFF00"/>
                </a:solidFill>
              </a:rPr>
              <a:t>PyTorch</a:t>
            </a:r>
            <a:r>
              <a:rPr lang="en-US" sz="1600" dirty="0">
                <a:solidFill>
                  <a:schemeClr val="bg1"/>
                </a:solidFill>
              </a:rPr>
              <a:t> is an open-source deep learning framework widely used for developing machine learning models, particularly in the fields of computer vision and natural language processing (NLP). It is known for its flexibility, ease of use, and dynamic computation graph, which makes it a popular choice among researchers and developers.</a:t>
            </a:r>
          </a:p>
          <a:p>
            <a:pPr indent="-228600" algn="l">
              <a:buFont typeface="Arial" panose="020B0604020202020204" pitchFamily="34" charset="0"/>
              <a:buChar char="•"/>
            </a:pPr>
            <a:r>
              <a:rPr lang="en-US" sz="1600" b="1" dirty="0">
                <a:solidFill>
                  <a:srgbClr val="FFFF00"/>
                </a:solidFill>
              </a:rPr>
              <a:t>Pillow</a:t>
            </a:r>
            <a:r>
              <a:rPr lang="en-US" sz="1600" dirty="0">
                <a:solidFill>
                  <a:schemeClr val="bg1"/>
                </a:solidFill>
              </a:rPr>
              <a:t> is a powerful and user-friendly Python Imaging Library (PIL) fork that provides extensive capabilities for opening, manipulating, and saving various image file formats. It's widely used for tasks involving image processing, such as resizing, cropping, rotating, and filtering images.</a:t>
            </a:r>
          </a:p>
          <a:p>
            <a:pPr indent="-228600" algn="l">
              <a:buFont typeface="Arial" panose="020B0604020202020204" pitchFamily="34" charset="0"/>
              <a:buChar char="•"/>
            </a:pPr>
            <a:r>
              <a:rPr lang="en-US" sz="1600" b="1" dirty="0" err="1">
                <a:solidFill>
                  <a:srgbClr val="FFFF00"/>
                </a:solidFill>
              </a:rPr>
              <a:t>Torchvision</a:t>
            </a:r>
            <a:r>
              <a:rPr lang="en-US" sz="1600" dirty="0">
                <a:solidFill>
                  <a:schemeClr val="bg1"/>
                </a:solidFill>
              </a:rPr>
              <a:t> is a package within the </a:t>
            </a:r>
            <a:r>
              <a:rPr lang="en-US" sz="1600" dirty="0" err="1">
                <a:solidFill>
                  <a:schemeClr val="bg1"/>
                </a:solidFill>
              </a:rPr>
              <a:t>PyTorch</a:t>
            </a:r>
            <a:r>
              <a:rPr lang="en-US" sz="1600" dirty="0">
                <a:solidFill>
                  <a:schemeClr val="bg1"/>
                </a:solidFill>
              </a:rPr>
              <a:t> ecosystem that provides tools for image processing, datasets, and pre-trained models. It is particularly useful for tasks in computer vision, such as image classification, object detection, and segmentation.</a:t>
            </a:r>
          </a:p>
          <a:p>
            <a:pPr indent="-228600" algn="l">
              <a:buFont typeface="Arial" panose="020B0604020202020204" pitchFamily="34" charset="0"/>
              <a:buChar char="•"/>
            </a:pPr>
            <a:r>
              <a:rPr lang="en-US" sz="1600" b="1" dirty="0" err="1">
                <a:solidFill>
                  <a:srgbClr val="FFFF00"/>
                </a:solidFill>
              </a:rPr>
              <a:t>BitsAndBytes</a:t>
            </a:r>
            <a:r>
              <a:rPr lang="en-US" sz="1600" dirty="0">
                <a:solidFill>
                  <a:schemeClr val="bg1"/>
                </a:solidFill>
              </a:rPr>
              <a:t> is a library designed to facilitate efficient training of large deep learning models, particularly in the context of resource-constrained environments. It optimizes memory usage and computational efficiency by implementing techniques like quantization and memory management. This is especially useful for training transformer models and other large architectures.</a:t>
            </a:r>
          </a:p>
          <a:p>
            <a:pPr indent="-228600" algn="l">
              <a:buFont typeface="Arial" panose="020B0604020202020204" pitchFamily="34" charset="0"/>
              <a:buChar char="•"/>
            </a:pPr>
            <a:r>
              <a:rPr lang="en-US" sz="1600" b="1" dirty="0" err="1">
                <a:solidFill>
                  <a:srgbClr val="FFFF00"/>
                </a:solidFill>
              </a:rPr>
              <a:t>SentencePiece</a:t>
            </a:r>
            <a:r>
              <a:rPr lang="en-US" sz="1600" dirty="0">
                <a:solidFill>
                  <a:schemeClr val="bg1"/>
                </a:solidFill>
              </a:rPr>
              <a:t> is a text tokenizer and </a:t>
            </a:r>
            <a:r>
              <a:rPr lang="en-US" sz="1600" dirty="0" err="1">
                <a:solidFill>
                  <a:schemeClr val="bg1"/>
                </a:solidFill>
              </a:rPr>
              <a:t>detokenizer</a:t>
            </a:r>
            <a:r>
              <a:rPr lang="en-US" sz="1600" dirty="0">
                <a:solidFill>
                  <a:schemeClr val="bg1"/>
                </a:solidFill>
              </a:rPr>
              <a:t> designed for neural network-based text processing. It is especially useful for handling </a:t>
            </a:r>
            <a:r>
              <a:rPr lang="en-US" sz="1600" dirty="0" err="1">
                <a:solidFill>
                  <a:schemeClr val="bg1"/>
                </a:solidFill>
              </a:rPr>
              <a:t>subword</a:t>
            </a:r>
            <a:r>
              <a:rPr lang="en-US" sz="1600" dirty="0">
                <a:solidFill>
                  <a:schemeClr val="bg1"/>
                </a:solidFill>
              </a:rPr>
              <a:t> units in NLP tasks, enabling the model to deal with out-of-vocabulary (OOV) words more effectively. </a:t>
            </a:r>
            <a:r>
              <a:rPr lang="en-US" sz="1600" dirty="0" err="1">
                <a:solidFill>
                  <a:schemeClr val="bg1"/>
                </a:solidFill>
              </a:rPr>
              <a:t>SentencePiece</a:t>
            </a:r>
            <a:r>
              <a:rPr lang="en-US" sz="1600" dirty="0">
                <a:solidFill>
                  <a:schemeClr val="bg1"/>
                </a:solidFill>
              </a:rPr>
              <a:t> is language-agnostic, making it suitable for various applications, including machine translation and text generation.</a:t>
            </a:r>
          </a:p>
          <a:p>
            <a:pPr indent="-228600" algn="l">
              <a:buFont typeface="Arial" panose="020B0604020202020204" pitchFamily="34" charset="0"/>
              <a:buChar char="•"/>
            </a:pPr>
            <a:r>
              <a:rPr lang="en-US" sz="1600" b="1" dirty="0">
                <a:solidFill>
                  <a:srgbClr val="FFFF00"/>
                </a:solidFill>
              </a:rPr>
              <a:t>Hugging Face Accelerate </a:t>
            </a:r>
            <a:r>
              <a:rPr lang="en-US" sz="1600" dirty="0">
                <a:solidFill>
                  <a:schemeClr val="bg1"/>
                </a:solidFill>
              </a:rPr>
              <a:t>library is designed to simplify the process of training deep learning models on multiple devices, whether that's on a single machine with multiple GPUs or across multiple machines. It abstracts away the complexity of distributed training, making it easier to leverage the full capabilities of hardware.</a:t>
            </a:r>
          </a:p>
          <a:p>
            <a:pPr indent="-228600" algn="l">
              <a:buFont typeface="Arial" panose="020B0604020202020204" pitchFamily="34" charset="0"/>
              <a:buChar char="•"/>
            </a:pPr>
            <a:r>
              <a:rPr lang="en-US" sz="1600" b="1" dirty="0">
                <a:solidFill>
                  <a:srgbClr val="FFFF00"/>
                </a:solidFill>
              </a:rPr>
              <a:t>Hugging Face Transformers</a:t>
            </a:r>
            <a:r>
              <a:rPr lang="en-US" sz="1600" b="1" dirty="0">
                <a:solidFill>
                  <a:schemeClr val="bg1"/>
                </a:solidFill>
              </a:rPr>
              <a:t> </a:t>
            </a:r>
            <a:r>
              <a:rPr lang="en-US" sz="1600" dirty="0">
                <a:solidFill>
                  <a:schemeClr val="bg1"/>
                </a:solidFill>
              </a:rPr>
              <a:t>library is one of the most popular libraries for natural language processing (NLP) tasks. It provides a wide range of pre-trained models for various tasks such as text classification, translation, question answering, and more. It supports both </a:t>
            </a:r>
            <a:r>
              <a:rPr lang="en-US" sz="1600" dirty="0" err="1">
                <a:solidFill>
                  <a:schemeClr val="bg1"/>
                </a:solidFill>
              </a:rPr>
              <a:t>PyTorch</a:t>
            </a:r>
            <a:r>
              <a:rPr lang="en-US" sz="1600" dirty="0">
                <a:solidFill>
                  <a:schemeClr val="bg1"/>
                </a:solidFill>
              </a:rPr>
              <a:t> and TensorFlow, making it versatile for different deep learning frameworks.</a:t>
            </a:r>
          </a:p>
          <a:p>
            <a:pPr indent="-228600" algn="l">
              <a:buFont typeface="Arial" panose="020B0604020202020204" pitchFamily="34" charset="0"/>
              <a:buChar char="•"/>
            </a:pPr>
            <a:endParaRPr lang="en-US" sz="1600" dirty="0">
              <a:solidFill>
                <a:schemeClr val="bg1"/>
              </a:solidFill>
            </a:endParaRPr>
          </a:p>
        </p:txBody>
      </p:sp>
      <p:sp>
        <p:nvSpPr>
          <p:cNvPr id="21" name="Rectangle 20">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53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9650F8E-56C3-FCD7-1D48-F0AA1A00FDAB}"/>
              </a:ext>
            </a:extLst>
          </p:cNvPr>
          <p:cNvSpPr>
            <a:spLocks noGrp="1"/>
          </p:cNvSpPr>
          <p:nvPr>
            <p:ph type="ctrTitle"/>
          </p:nvPr>
        </p:nvSpPr>
        <p:spPr>
          <a:xfrm>
            <a:off x="152399" y="193162"/>
            <a:ext cx="11726333" cy="882106"/>
          </a:xfrm>
        </p:spPr>
        <p:txBody>
          <a:bodyPr vert="horz" lIns="91440" tIns="45720" rIns="91440" bIns="45720" rtlCol="0" anchor="ctr">
            <a:noAutofit/>
          </a:bodyPr>
          <a:lstStyle/>
          <a:p>
            <a:r>
              <a:rPr lang="en-US" sz="3200" b="1" kern="1200" dirty="0">
                <a:solidFill>
                  <a:schemeClr val="tx2"/>
                </a:solidFill>
                <a:latin typeface="+mj-lt"/>
                <a:ea typeface="+mj-ea"/>
                <a:cs typeface="+mj-cs"/>
              </a:rPr>
              <a:t>GENERATIVE JOB MARKET 2024- 2030 AS PER MARKET RESEARCH</a:t>
            </a:r>
          </a:p>
        </p:txBody>
      </p:sp>
      <p:sp>
        <p:nvSpPr>
          <p:cNvPr id="3" name="Subtitle 2">
            <a:extLst>
              <a:ext uri="{FF2B5EF4-FFF2-40B4-BE49-F238E27FC236}">
                <a16:creationId xmlns:a16="http://schemas.microsoft.com/office/drawing/2014/main" id="{9DB4A3AF-DAC4-3E6E-4914-92E1A9CB8C53}"/>
              </a:ext>
            </a:extLst>
          </p:cNvPr>
          <p:cNvSpPr>
            <a:spLocks noGrp="1"/>
          </p:cNvSpPr>
          <p:nvPr>
            <p:ph type="subTitle" idx="1"/>
          </p:nvPr>
        </p:nvSpPr>
        <p:spPr>
          <a:xfrm>
            <a:off x="0" y="677333"/>
            <a:ext cx="4577541" cy="6053667"/>
          </a:xfrm>
        </p:spPr>
        <p:txBody>
          <a:bodyPr vert="horz" lIns="91440" tIns="45720" rIns="91440" bIns="45720" rtlCol="0">
            <a:noAutofit/>
          </a:bodyPr>
          <a:lstStyle/>
          <a:p>
            <a:pPr indent="-228600" algn="l" fontAlgn="auto">
              <a:buFont typeface="Arial" panose="020B0604020202020204" pitchFamily="34" charset="0"/>
              <a:buChar char="•"/>
            </a:pPr>
            <a:r>
              <a:rPr lang="en-US" sz="1600" b="1" i="0" dirty="0">
                <a:effectLst/>
              </a:rPr>
              <a:t>Generative Ai in Jobs Market Segmentations : </a:t>
            </a:r>
          </a:p>
          <a:p>
            <a:pPr indent="-228600" algn="l" fontAlgn="auto">
              <a:buFont typeface="Arial" panose="020B0604020202020204" pitchFamily="34" charset="0"/>
              <a:buChar char="•"/>
            </a:pPr>
            <a:r>
              <a:rPr lang="en-US" sz="1600" b="1" i="0" dirty="0">
                <a:effectLst/>
              </a:rPr>
              <a:t>Based on Application</a:t>
            </a:r>
          </a:p>
          <a:p>
            <a:pPr indent="-228600" algn="l" fontAlgn="auto">
              <a:buFont typeface="Arial" panose="020B0604020202020204" pitchFamily="34" charset="0"/>
              <a:buChar char="•"/>
            </a:pPr>
            <a:r>
              <a:rPr lang="en-US" sz="1600" b="1" i="0" dirty="0">
                <a:effectLst/>
              </a:rPr>
              <a:t>Content Creation</a:t>
            </a:r>
          </a:p>
          <a:p>
            <a:pPr indent="-228600" algn="l" fontAlgn="auto">
              <a:buFont typeface="Arial" panose="020B0604020202020204" pitchFamily="34" charset="0"/>
              <a:buChar char="•"/>
            </a:pPr>
            <a:r>
              <a:rPr lang="en-US" sz="1600" b="1" i="0" dirty="0">
                <a:effectLst/>
              </a:rPr>
              <a:t>Data Analysis</a:t>
            </a:r>
          </a:p>
          <a:p>
            <a:pPr indent="-228600" algn="l" fontAlgn="auto">
              <a:buFont typeface="Arial" panose="020B0604020202020204" pitchFamily="34" charset="0"/>
              <a:buChar char="•"/>
            </a:pPr>
            <a:r>
              <a:rPr lang="en-US" sz="1600" b="1" i="0" dirty="0">
                <a:effectLst/>
              </a:rPr>
              <a:t>Customer Services</a:t>
            </a:r>
          </a:p>
          <a:p>
            <a:pPr indent="-228600" algn="l" fontAlgn="auto">
              <a:buFont typeface="Arial" panose="020B0604020202020204" pitchFamily="34" charset="0"/>
              <a:buChar char="•"/>
            </a:pPr>
            <a:r>
              <a:rPr lang="en-US" sz="1600" b="1" i="0" dirty="0">
                <a:effectLst/>
              </a:rPr>
              <a:t>Other Applications</a:t>
            </a:r>
          </a:p>
          <a:p>
            <a:pPr indent="-228600" algn="l" fontAlgn="auto">
              <a:buFont typeface="Arial" panose="020B0604020202020204" pitchFamily="34" charset="0"/>
              <a:buChar char="•"/>
            </a:pPr>
            <a:r>
              <a:rPr lang="en-US" sz="1600" b="1" i="0" dirty="0">
                <a:effectLst/>
              </a:rPr>
              <a:t>Based on Technology</a:t>
            </a:r>
          </a:p>
          <a:p>
            <a:pPr indent="-228600" algn="l" fontAlgn="auto">
              <a:buFont typeface="Arial" panose="020B0604020202020204" pitchFamily="34" charset="0"/>
              <a:buChar char="•"/>
            </a:pPr>
            <a:r>
              <a:rPr lang="en-US" sz="1600" b="1" i="0" dirty="0">
                <a:effectLst/>
              </a:rPr>
              <a:t>Natural Language Processing</a:t>
            </a:r>
          </a:p>
          <a:p>
            <a:pPr indent="-228600" algn="l" fontAlgn="auto">
              <a:buFont typeface="Arial" panose="020B0604020202020204" pitchFamily="34" charset="0"/>
              <a:buChar char="•"/>
            </a:pPr>
            <a:r>
              <a:rPr lang="en-US" sz="1600" b="1" i="0" dirty="0">
                <a:effectLst/>
              </a:rPr>
              <a:t>Computer Vision</a:t>
            </a:r>
          </a:p>
          <a:p>
            <a:pPr indent="-228600" algn="l" fontAlgn="auto">
              <a:buFont typeface="Arial" panose="020B0604020202020204" pitchFamily="34" charset="0"/>
              <a:buChar char="•"/>
            </a:pPr>
            <a:r>
              <a:rPr lang="en-US" sz="1600" b="1" i="0" dirty="0">
                <a:effectLst/>
              </a:rPr>
              <a:t>Machine Learning</a:t>
            </a:r>
          </a:p>
          <a:p>
            <a:pPr indent="-228600" algn="l" fontAlgn="auto">
              <a:buFont typeface="Arial" panose="020B0604020202020204" pitchFamily="34" charset="0"/>
              <a:buChar char="•"/>
            </a:pPr>
            <a:r>
              <a:rPr lang="en-US" sz="1600" b="1" i="0" dirty="0">
                <a:effectLst/>
              </a:rPr>
              <a:t>Other Technologies</a:t>
            </a:r>
          </a:p>
          <a:p>
            <a:pPr indent="-228600" algn="l" fontAlgn="auto">
              <a:buFont typeface="Arial" panose="020B0604020202020204" pitchFamily="34" charset="0"/>
              <a:buChar char="•"/>
            </a:pPr>
            <a:r>
              <a:rPr lang="en-US" sz="1600" b="1" i="0" dirty="0">
                <a:effectLst/>
              </a:rPr>
              <a:t>Based on Job Field</a:t>
            </a:r>
          </a:p>
          <a:p>
            <a:pPr indent="-228600" algn="l" fontAlgn="auto">
              <a:buFont typeface="Arial" panose="020B0604020202020204" pitchFamily="34" charset="0"/>
              <a:buChar char="•"/>
            </a:pPr>
            <a:r>
              <a:rPr lang="en-US" sz="1600" b="1" i="0" dirty="0">
                <a:effectLst/>
              </a:rPr>
              <a:t>Marketing</a:t>
            </a:r>
          </a:p>
          <a:p>
            <a:pPr indent="-228600" algn="l" fontAlgn="auto">
              <a:buFont typeface="Arial" panose="020B0604020202020204" pitchFamily="34" charset="0"/>
              <a:buChar char="•"/>
            </a:pPr>
            <a:r>
              <a:rPr lang="en-US" sz="1600" b="1" i="0" dirty="0">
                <a:effectLst/>
              </a:rPr>
              <a:t>Human Resource</a:t>
            </a:r>
          </a:p>
          <a:p>
            <a:pPr indent="-228600" algn="l" fontAlgn="auto">
              <a:buFont typeface="Arial" panose="020B0604020202020204" pitchFamily="34" charset="0"/>
              <a:buChar char="•"/>
            </a:pPr>
            <a:r>
              <a:rPr lang="en-US" sz="1600" b="1" i="0" dirty="0">
                <a:effectLst/>
              </a:rPr>
              <a:t>Research</a:t>
            </a:r>
          </a:p>
          <a:p>
            <a:pPr indent="-228600" algn="l" fontAlgn="auto">
              <a:buFont typeface="Arial" panose="020B0604020202020204" pitchFamily="34" charset="0"/>
              <a:buChar char="•"/>
            </a:pPr>
            <a:r>
              <a:rPr lang="en-US" sz="1600" b="1" i="0" dirty="0">
                <a:effectLst/>
              </a:rPr>
              <a:t>Other Fields</a:t>
            </a:r>
            <a:endParaRPr lang="en-US" sz="1600" b="1" dirty="0"/>
          </a:p>
        </p:txBody>
      </p:sp>
      <p:pic>
        <p:nvPicPr>
          <p:cNvPr id="5" name="Picture 4" descr="A graph of sales growth&#10;&#10;Description automatically generated with medium confidence">
            <a:extLst>
              <a:ext uri="{FF2B5EF4-FFF2-40B4-BE49-F238E27FC236}">
                <a16:creationId xmlns:a16="http://schemas.microsoft.com/office/drawing/2014/main" id="{1E90C7B7-CD6C-126E-A26A-013875690CC7}"/>
              </a:ext>
            </a:extLst>
          </p:cNvPr>
          <p:cNvPicPr>
            <a:picLocks noChangeAspect="1"/>
          </p:cNvPicPr>
          <p:nvPr/>
        </p:nvPicPr>
        <p:blipFill>
          <a:blip r:embed="rId2"/>
          <a:stretch>
            <a:fillRect/>
          </a:stretch>
        </p:blipFill>
        <p:spPr>
          <a:xfrm>
            <a:off x="4800601" y="1524000"/>
            <a:ext cx="7306732" cy="5122333"/>
          </a:xfrm>
          <a:prstGeom prst="rect">
            <a:avLst/>
          </a:prstGeom>
        </p:spPr>
      </p:pic>
    </p:spTree>
    <p:extLst>
      <p:ext uri="{BB962C8B-B14F-4D97-AF65-F5344CB8AC3E}">
        <p14:creationId xmlns:p14="http://schemas.microsoft.com/office/powerpoint/2010/main" val="1992243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50F8E-56C3-FCD7-1D48-F0AA1A00FDAB}"/>
              </a:ext>
            </a:extLst>
          </p:cNvPr>
          <p:cNvSpPr>
            <a:spLocks noGrp="1"/>
          </p:cNvSpPr>
          <p:nvPr>
            <p:ph type="ctrTitle"/>
          </p:nvPr>
        </p:nvSpPr>
        <p:spPr>
          <a:xfrm>
            <a:off x="0" y="0"/>
            <a:ext cx="12100560" cy="1437957"/>
          </a:xfrm>
        </p:spPr>
        <p:txBody>
          <a:bodyPr>
            <a:normAutofit/>
          </a:bodyPr>
          <a:lstStyle/>
          <a:p>
            <a:r>
              <a:rPr lang="en-IN" sz="3200" b="1" dirty="0">
                <a:highlight>
                  <a:srgbClr val="00FFFF"/>
                </a:highlight>
              </a:rPr>
              <a:t>4- ARTIFICIAL INTELLIGENCE vs MACHINE LEARNING vs DEEP LEARNING VS GENERATIVE AI</a:t>
            </a:r>
            <a:br>
              <a:rPr lang="en-IN" sz="3200" b="1" dirty="0"/>
            </a:br>
            <a:endParaRPr lang="en-IN" sz="3200" dirty="0"/>
          </a:p>
        </p:txBody>
      </p:sp>
      <p:pic>
        <p:nvPicPr>
          <p:cNvPr id="5" name="Picture 4">
            <a:extLst>
              <a:ext uri="{FF2B5EF4-FFF2-40B4-BE49-F238E27FC236}">
                <a16:creationId xmlns:a16="http://schemas.microsoft.com/office/drawing/2014/main" id="{51BA1DEC-2BFA-DDAF-1767-534BE4C3F5CD}"/>
              </a:ext>
            </a:extLst>
          </p:cNvPr>
          <p:cNvPicPr>
            <a:picLocks noChangeAspect="1"/>
          </p:cNvPicPr>
          <p:nvPr/>
        </p:nvPicPr>
        <p:blipFill>
          <a:blip r:embed="rId2"/>
          <a:stretch>
            <a:fillRect/>
          </a:stretch>
        </p:blipFill>
        <p:spPr>
          <a:xfrm>
            <a:off x="91440" y="1066800"/>
            <a:ext cx="8188960" cy="5699760"/>
          </a:xfrm>
          <a:prstGeom prst="rect">
            <a:avLst/>
          </a:prstGeom>
        </p:spPr>
      </p:pic>
      <p:pic>
        <p:nvPicPr>
          <p:cNvPr id="1026" name="Picture 2">
            <a:extLst>
              <a:ext uri="{FF2B5EF4-FFF2-40B4-BE49-F238E27FC236}">
                <a16:creationId xmlns:a16="http://schemas.microsoft.com/office/drawing/2014/main" id="{F7F65F37-CD17-78C9-6315-B2DA3BE17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0400" y="1249680"/>
            <a:ext cx="3901440" cy="4958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480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F63CFD-18C1-396F-333C-101E77902C01}"/>
              </a:ext>
            </a:extLst>
          </p:cNvPr>
          <p:cNvSpPr>
            <a:spLocks noGrp="1"/>
          </p:cNvSpPr>
          <p:nvPr>
            <p:ph type="ctrTitle"/>
          </p:nvPr>
        </p:nvSpPr>
        <p:spPr>
          <a:xfrm>
            <a:off x="1156851" y="637762"/>
            <a:ext cx="9888496" cy="900131"/>
          </a:xfrm>
        </p:spPr>
        <p:txBody>
          <a:bodyPr vert="horz" lIns="91440" tIns="45720" rIns="91440" bIns="45720" rtlCol="0" anchor="t">
            <a:normAutofit/>
          </a:bodyPr>
          <a:lstStyle/>
          <a:p>
            <a:pPr algn="l"/>
            <a:r>
              <a:rPr lang="en-US" sz="4000" kern="1200">
                <a:solidFill>
                  <a:schemeClr val="bg1"/>
                </a:solidFill>
                <a:latin typeface="+mj-lt"/>
                <a:ea typeface="+mj-ea"/>
                <a:cs typeface="+mj-cs"/>
              </a:rPr>
              <a:t>AGENDA</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64325E28-C44C-A729-70B0-899A9291A6C0}"/>
              </a:ext>
            </a:extLst>
          </p:cNvPr>
          <p:cNvSpPr>
            <a:spLocks noGrp="1"/>
          </p:cNvSpPr>
          <p:nvPr>
            <p:ph type="subTitle" idx="1"/>
          </p:nvPr>
        </p:nvSpPr>
        <p:spPr>
          <a:xfrm>
            <a:off x="171428" y="2010758"/>
            <a:ext cx="11878332" cy="4745641"/>
          </a:xfrm>
        </p:spPr>
        <p:txBody>
          <a:bodyPr vert="horz" lIns="91440" tIns="45720" rIns="91440" bIns="45720" rtlCol="0">
            <a:noAutofit/>
          </a:bodyPr>
          <a:lstStyle/>
          <a:p>
            <a:pPr indent="-228600" algn="l">
              <a:buFont typeface="Arial" panose="020B0604020202020204" pitchFamily="34" charset="0"/>
              <a:buChar char="•"/>
            </a:pPr>
            <a:r>
              <a:rPr lang="en-US" b="1" dirty="0"/>
              <a:t>WHAT IS FULL STACK DATASCIENCE</a:t>
            </a:r>
          </a:p>
          <a:p>
            <a:pPr indent="-228600" algn="l">
              <a:buFont typeface="Arial" panose="020B0604020202020204" pitchFamily="34" charset="0"/>
              <a:buChar char="•"/>
            </a:pPr>
            <a:r>
              <a:rPr lang="en-US" b="1" dirty="0"/>
              <a:t>WHAT IS GENERATIVE AI </a:t>
            </a:r>
          </a:p>
          <a:p>
            <a:pPr indent="-228600" algn="l">
              <a:buFont typeface="Arial" panose="020B0604020202020204" pitchFamily="34" charset="0"/>
              <a:buChar char="•"/>
            </a:pPr>
            <a:r>
              <a:rPr lang="en-US" b="1" dirty="0"/>
              <a:t>WHAT IS LLM MODELS</a:t>
            </a:r>
          </a:p>
          <a:p>
            <a:pPr indent="-228600" algn="l">
              <a:buFont typeface="Arial" panose="020B0604020202020204" pitchFamily="34" charset="0"/>
              <a:buChar char="•"/>
            </a:pPr>
            <a:r>
              <a:rPr lang="en-US" b="1" dirty="0"/>
              <a:t>WHAT IS ML , AI, NLP, DEEP LEARNING, NEURAL NETWORK</a:t>
            </a:r>
          </a:p>
          <a:p>
            <a:pPr indent="-228600" algn="l">
              <a:buFont typeface="Arial" panose="020B0604020202020204" pitchFamily="34" charset="0"/>
              <a:buChar char="•"/>
            </a:pPr>
            <a:r>
              <a:rPr lang="en-US" b="1" dirty="0"/>
              <a:t>WHAT IS HUGGING FACE</a:t>
            </a:r>
          </a:p>
          <a:p>
            <a:pPr indent="-228600" algn="l">
              <a:buFont typeface="Arial" panose="020B0604020202020204" pitchFamily="34" charset="0"/>
              <a:buChar char="•"/>
            </a:pPr>
            <a:r>
              <a:rPr lang="en-US" b="1" dirty="0"/>
              <a:t>INTRODUCE TO LLAMA 3.2 LATEST MODEL </a:t>
            </a:r>
          </a:p>
          <a:p>
            <a:pPr indent="-228600" algn="l">
              <a:buFont typeface="Arial" panose="020B0604020202020204" pitchFamily="34" charset="0"/>
              <a:buChar char="•"/>
            </a:pPr>
            <a:r>
              <a:rPr lang="en-US" b="1" dirty="0"/>
              <a:t>HOW TO GATED MODEL</a:t>
            </a:r>
          </a:p>
          <a:p>
            <a:pPr indent="-228600" algn="l">
              <a:buFont typeface="Arial" panose="020B0604020202020204" pitchFamily="34" charset="0"/>
              <a:buChar char="•"/>
            </a:pPr>
            <a:r>
              <a:rPr lang="en-US" b="1" dirty="0"/>
              <a:t>PRACTICLE – IMAGE INFORMATION GENERATION USING LLM MODELS</a:t>
            </a:r>
          </a:p>
          <a:p>
            <a:pPr indent="-228600" algn="l">
              <a:buFont typeface="Arial" panose="020B0604020202020204" pitchFamily="34" charset="0"/>
              <a:buChar char="•"/>
            </a:pPr>
            <a:r>
              <a:rPr lang="en-US" b="1" dirty="0"/>
              <a:t>PREVIOUS RECORDING</a:t>
            </a:r>
          </a:p>
          <a:p>
            <a:pPr indent="-228600" algn="l">
              <a:buFont typeface="Arial" panose="020B0604020202020204" pitchFamily="34" charset="0"/>
              <a:buChar char="•"/>
            </a:pPr>
            <a:r>
              <a:rPr lang="en-US" b="1" dirty="0"/>
              <a:t>Q &amp; A</a:t>
            </a:r>
          </a:p>
        </p:txBody>
      </p:sp>
    </p:spTree>
    <p:extLst>
      <p:ext uri="{BB962C8B-B14F-4D97-AF65-F5344CB8AC3E}">
        <p14:creationId xmlns:p14="http://schemas.microsoft.com/office/powerpoint/2010/main" val="96124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54F704-9A89-A8C4-04F1-D951688D758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84EE48F9-6D33-6491-9DEA-E65A7BF097FD}"/>
              </a:ext>
            </a:extLst>
          </p:cNvPr>
          <p:cNvSpPr>
            <a:spLocks noGrp="1"/>
          </p:cNvSpPr>
          <p:nvPr>
            <p:ph type="ctrTitle"/>
          </p:nvPr>
        </p:nvSpPr>
        <p:spPr>
          <a:xfrm>
            <a:off x="252468" y="347135"/>
            <a:ext cx="5926667" cy="1286930"/>
          </a:xfrm>
        </p:spPr>
        <p:txBody>
          <a:bodyPr vert="horz" lIns="91440" tIns="45720" rIns="91440" bIns="45720" rtlCol="0" anchor="b">
            <a:normAutofit fontScale="90000"/>
          </a:bodyPr>
          <a:lstStyle/>
          <a:p>
            <a:r>
              <a:rPr lang="en-US" sz="4400" b="1" dirty="0">
                <a:solidFill>
                  <a:schemeClr val="bg1"/>
                </a:solidFill>
              </a:rPr>
              <a:t>FSDS WITH GEN AI </a:t>
            </a:r>
            <a:br>
              <a:rPr lang="en-US" sz="4400" b="1" dirty="0">
                <a:solidFill>
                  <a:schemeClr val="bg1"/>
                </a:solidFill>
              </a:rPr>
            </a:br>
            <a:r>
              <a:rPr lang="en-US" sz="4400" b="1" dirty="0">
                <a:solidFill>
                  <a:schemeClr val="bg1"/>
                </a:solidFill>
              </a:rPr>
              <a:t>NEW BATCH </a:t>
            </a:r>
          </a:p>
        </p:txBody>
      </p:sp>
      <p:cxnSp>
        <p:nvCxnSpPr>
          <p:cNvPr id="14" name="Straight Connector 13">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0303B7B9-9D66-E02D-5E9F-B5C081AB374B}"/>
              </a:ext>
            </a:extLst>
          </p:cNvPr>
          <p:cNvSpPr>
            <a:spLocks noGrp="1"/>
          </p:cNvSpPr>
          <p:nvPr>
            <p:ph type="subTitle" idx="1"/>
          </p:nvPr>
        </p:nvSpPr>
        <p:spPr>
          <a:xfrm>
            <a:off x="252467" y="2497667"/>
            <a:ext cx="5987465" cy="2333992"/>
          </a:xfrm>
        </p:spPr>
        <p:txBody>
          <a:bodyPr vert="horz" lIns="91440" tIns="45720" rIns="91440" bIns="45720" rtlCol="0">
            <a:normAutofit/>
          </a:bodyPr>
          <a:lstStyle/>
          <a:p>
            <a:pPr indent="-228600" algn="l">
              <a:buFont typeface="Arial" panose="020B0604020202020204" pitchFamily="34" charset="0"/>
              <a:buChar char="•"/>
            </a:pPr>
            <a:r>
              <a:rPr lang="en-US" sz="2000" dirty="0">
                <a:solidFill>
                  <a:schemeClr val="bg1"/>
                </a:solidFill>
              </a:rPr>
              <a:t>Starting from – 28</a:t>
            </a:r>
            <a:r>
              <a:rPr lang="en-US" sz="2000" baseline="30000" dirty="0">
                <a:solidFill>
                  <a:schemeClr val="bg1"/>
                </a:solidFill>
              </a:rPr>
              <a:t>th</a:t>
            </a:r>
            <a:r>
              <a:rPr lang="en-US" sz="2000" dirty="0">
                <a:solidFill>
                  <a:schemeClr val="bg1"/>
                </a:solidFill>
              </a:rPr>
              <a:t> Oct till next 6 months</a:t>
            </a:r>
          </a:p>
          <a:p>
            <a:pPr algn="l"/>
            <a:endParaRPr lang="en-US" sz="2000" dirty="0">
              <a:solidFill>
                <a:schemeClr val="bg1"/>
              </a:solidFill>
            </a:endParaRPr>
          </a:p>
          <a:p>
            <a:pPr indent="-228600" algn="l">
              <a:buFont typeface="Arial" panose="020B0604020202020204" pitchFamily="34" charset="0"/>
              <a:buChar char="•"/>
            </a:pPr>
            <a:r>
              <a:rPr lang="en-US" sz="2000" dirty="0">
                <a:solidFill>
                  <a:schemeClr val="bg1"/>
                </a:solidFill>
              </a:rPr>
              <a:t>Follow this link to join my WhatsApp community: </a:t>
            </a:r>
          </a:p>
          <a:p>
            <a:pPr algn="l"/>
            <a:r>
              <a:rPr lang="en-US" sz="2000" dirty="0">
                <a:solidFill>
                  <a:schemeClr val="bg1"/>
                </a:solidFill>
                <a:hlinkClick r:id="rId2"/>
              </a:rPr>
              <a:t>https://chat.whatsapp.com/FQ2QepR0yMJJfS5GrsYFdS</a:t>
            </a:r>
            <a:endParaRPr lang="en-US" sz="2000" dirty="0">
              <a:solidFill>
                <a:schemeClr val="bg1"/>
              </a:solidFill>
            </a:endParaRPr>
          </a:p>
          <a:p>
            <a:pPr indent="-228600" algn="l">
              <a:buFont typeface="Arial" panose="020B0604020202020204" pitchFamily="34" charset="0"/>
              <a:buChar char="•"/>
            </a:pPr>
            <a:endParaRPr lang="en-US" sz="2000" dirty="0">
              <a:solidFill>
                <a:schemeClr val="bg1"/>
              </a:solidFill>
            </a:endParaRPr>
          </a:p>
        </p:txBody>
      </p:sp>
      <p:pic>
        <p:nvPicPr>
          <p:cNvPr id="7" name="Picture 6" descr="A qr code on a white background&#10;&#10;Description automatically generated">
            <a:extLst>
              <a:ext uri="{FF2B5EF4-FFF2-40B4-BE49-F238E27FC236}">
                <a16:creationId xmlns:a16="http://schemas.microsoft.com/office/drawing/2014/main" id="{B690E611-8F81-22D0-809B-D0AAE0331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866" y="182859"/>
            <a:ext cx="3916997" cy="3076808"/>
          </a:xfrm>
          <a:prstGeom prst="rect">
            <a:avLst/>
          </a:prstGeom>
        </p:spPr>
      </p:pic>
      <p:sp>
        <p:nvSpPr>
          <p:cNvPr id="16" name="Rectangle 15">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oster for a science program&#10;&#10;Description automatically generated">
            <a:extLst>
              <a:ext uri="{FF2B5EF4-FFF2-40B4-BE49-F238E27FC236}">
                <a16:creationId xmlns:a16="http://schemas.microsoft.com/office/drawing/2014/main" id="{A4EC37D9-6348-E756-F5AE-A7951CDD77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5070" y="3531465"/>
            <a:ext cx="3996261" cy="3143676"/>
          </a:xfrm>
          <a:prstGeom prst="rect">
            <a:avLst/>
          </a:prstGeom>
        </p:spPr>
      </p:pic>
      <p:sp>
        <p:nvSpPr>
          <p:cNvPr id="18" name="Rectangle 17">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4500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224C-ED5F-A1B4-AA14-C6A5D5045CA5}"/>
              </a:ext>
            </a:extLst>
          </p:cNvPr>
          <p:cNvSpPr>
            <a:spLocks noGrp="1"/>
          </p:cNvSpPr>
          <p:nvPr>
            <p:ph type="ctrTitle"/>
          </p:nvPr>
        </p:nvSpPr>
        <p:spPr>
          <a:xfrm>
            <a:off x="127820" y="127820"/>
            <a:ext cx="12192000" cy="648929"/>
          </a:xfrm>
        </p:spPr>
        <p:txBody>
          <a:bodyPr>
            <a:noAutofit/>
          </a:bodyPr>
          <a:lstStyle/>
          <a:p>
            <a:r>
              <a:rPr lang="en-IN" sz="3600" b="1" dirty="0">
                <a:highlight>
                  <a:srgbClr val="FFFF00"/>
                </a:highlight>
              </a:rPr>
              <a:t>GENERATIVE AI PREVIOUS RECORDING SESSION</a:t>
            </a:r>
          </a:p>
        </p:txBody>
      </p:sp>
      <p:sp>
        <p:nvSpPr>
          <p:cNvPr id="3" name="Subtitle 2">
            <a:extLst>
              <a:ext uri="{FF2B5EF4-FFF2-40B4-BE49-F238E27FC236}">
                <a16:creationId xmlns:a16="http://schemas.microsoft.com/office/drawing/2014/main" id="{48BF7A18-6B5E-FDB0-8EF5-26D972A03CD9}"/>
              </a:ext>
            </a:extLst>
          </p:cNvPr>
          <p:cNvSpPr>
            <a:spLocks noGrp="1"/>
          </p:cNvSpPr>
          <p:nvPr>
            <p:ph type="subTitle" idx="1"/>
          </p:nvPr>
        </p:nvSpPr>
        <p:spPr>
          <a:xfrm>
            <a:off x="0" y="776749"/>
            <a:ext cx="12192000" cy="6184490"/>
          </a:xfrm>
        </p:spPr>
        <p:txBody>
          <a:bodyPr>
            <a:normAutofit fontScale="92500"/>
          </a:bodyPr>
          <a:lstStyle/>
          <a:p>
            <a:pPr algn="l">
              <a:lnSpc>
                <a:spcPct val="107000"/>
              </a:lnSpc>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1- ChatGPT Tutorial for Developers | Introduction to ChatGPT : </a:t>
            </a:r>
            <a:r>
              <a:rPr lang="en-US" sz="1800" b="1"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youtube.com/</a:t>
            </a:r>
            <a:r>
              <a:rPr lang="en-US" sz="1800" b="1" kern="100" dirty="0" err="1">
                <a:effectLst/>
                <a:highlight>
                  <a:srgbClr val="00FFFF"/>
                </a:highlight>
                <a:latin typeface="Aptos" panose="020B0004020202020204" pitchFamily="34" charset="0"/>
                <a:ea typeface="Aptos" panose="020B0004020202020204" pitchFamily="34" charset="0"/>
                <a:cs typeface="Times New Roman" panose="02020603050405020304" pitchFamily="18" charset="0"/>
              </a:rPr>
              <a:t>watch?v</a:t>
            </a:r>
            <a:r>
              <a:rPr lang="en-US" sz="1800" b="1"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=SDStCnlITT8</a:t>
            </a:r>
            <a:endParaRPr lang="en-IN" sz="1800"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endParaRPr>
          </a:p>
          <a:p>
            <a:pPr algn="l">
              <a:lnSpc>
                <a:spcPct val="107000"/>
              </a:lnSpc>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2- Generative AI Workshop :  </a:t>
            </a:r>
            <a:r>
              <a:rPr lang="en-IN" sz="1800" b="1"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youtube.com/</a:t>
            </a:r>
            <a:r>
              <a:rPr lang="en-IN" sz="1800" b="1" kern="100" dirty="0" err="1">
                <a:effectLst/>
                <a:highlight>
                  <a:srgbClr val="00FFFF"/>
                </a:highlight>
                <a:latin typeface="Aptos" panose="020B0004020202020204" pitchFamily="34" charset="0"/>
                <a:ea typeface="Aptos" panose="020B0004020202020204" pitchFamily="34" charset="0"/>
                <a:cs typeface="Times New Roman" panose="02020603050405020304" pitchFamily="18" charset="0"/>
              </a:rPr>
              <a:t>watch?v</a:t>
            </a:r>
            <a:r>
              <a:rPr lang="en-IN" sz="1800" b="1"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=Xp1MnygECUs</a:t>
            </a:r>
            <a:endParaRPr lang="en-IN" sz="1800"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endParaRPr>
          </a:p>
          <a:p>
            <a:pPr algn="l">
              <a:lnSpc>
                <a:spcPct val="107000"/>
              </a:lnSpc>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3- LARGE LANGUAGE MODEL : </a:t>
            </a:r>
            <a:r>
              <a:rPr lang="en-IN" sz="1800" b="1"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youtube.com/</a:t>
            </a:r>
            <a:r>
              <a:rPr lang="en-IN" sz="1800" b="1" kern="100" dirty="0" err="1">
                <a:effectLst/>
                <a:highlight>
                  <a:srgbClr val="00FFFF"/>
                </a:highlight>
                <a:latin typeface="Aptos" panose="020B0004020202020204" pitchFamily="34" charset="0"/>
                <a:ea typeface="Aptos" panose="020B0004020202020204" pitchFamily="34" charset="0"/>
                <a:cs typeface="Times New Roman" panose="02020603050405020304" pitchFamily="18" charset="0"/>
              </a:rPr>
              <a:t>watch?v</a:t>
            </a:r>
            <a:r>
              <a:rPr lang="en-IN" sz="1800" b="1"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=v0w9LXXrsys</a:t>
            </a:r>
            <a:endParaRPr lang="en-IN" sz="1800"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endParaRPr>
          </a:p>
          <a:p>
            <a:pPr algn="l">
              <a:lnSpc>
                <a:spcPct val="107000"/>
              </a:lnSpc>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4- COMPLETE DATA SCIENCE LIBRARY: </a:t>
            </a:r>
            <a:r>
              <a:rPr lang="en-IN" sz="1800" b="1"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youtube.com/</a:t>
            </a:r>
            <a:r>
              <a:rPr lang="en-IN" sz="1800" b="1" kern="100" dirty="0" err="1">
                <a:effectLst/>
                <a:highlight>
                  <a:srgbClr val="00FFFF"/>
                </a:highlight>
                <a:latin typeface="Aptos" panose="020B0004020202020204" pitchFamily="34" charset="0"/>
                <a:ea typeface="Aptos" panose="020B0004020202020204" pitchFamily="34" charset="0"/>
                <a:cs typeface="Times New Roman" panose="02020603050405020304" pitchFamily="18" charset="0"/>
              </a:rPr>
              <a:t>watch?v</a:t>
            </a:r>
            <a:r>
              <a:rPr lang="en-IN" sz="1800" b="1"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=MsFhUjFL4vE&amp;t=209s</a:t>
            </a:r>
            <a:endParaRPr lang="en-IN" sz="1800"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endParaRPr>
          </a:p>
          <a:p>
            <a:pPr algn="l">
              <a:lnSpc>
                <a:spcPct val="107000"/>
              </a:lnSpc>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5-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Know About Data Science &amp; Generative AI: </a:t>
            </a:r>
            <a:r>
              <a:rPr lang="en-US" sz="1800" b="1"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youtube.com/</a:t>
            </a:r>
            <a:r>
              <a:rPr lang="en-US" sz="1800" b="1" kern="100" dirty="0" err="1">
                <a:effectLst/>
                <a:highlight>
                  <a:srgbClr val="00FFFF"/>
                </a:highlight>
                <a:latin typeface="Aptos" panose="020B0004020202020204" pitchFamily="34" charset="0"/>
                <a:ea typeface="Aptos" panose="020B0004020202020204" pitchFamily="34" charset="0"/>
                <a:cs typeface="Times New Roman" panose="02020603050405020304" pitchFamily="18" charset="0"/>
              </a:rPr>
              <a:t>watch?v</a:t>
            </a:r>
            <a:r>
              <a:rPr lang="en-US" sz="1800" b="1"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=TR_OCx5z-m8</a:t>
            </a:r>
            <a:endParaRPr lang="en-IN" sz="1800"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endParaRPr>
          </a:p>
          <a:p>
            <a:pPr algn="l">
              <a:lnSpc>
                <a:spcPct val="107000"/>
              </a:lnSpc>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6- Generative AI with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Langchain</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Langsmith</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OpenAI &amp;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LLMops</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	</a:t>
            </a:r>
            <a:r>
              <a:rPr lang="en-US" sz="1800" b="1"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youtube.com/</a:t>
            </a:r>
            <a:r>
              <a:rPr lang="en-US" sz="1800" b="1" kern="100" dirty="0" err="1">
                <a:effectLst/>
                <a:highlight>
                  <a:srgbClr val="00FFFF"/>
                </a:highlight>
                <a:latin typeface="Aptos" panose="020B0004020202020204" pitchFamily="34" charset="0"/>
                <a:ea typeface="Aptos" panose="020B0004020202020204" pitchFamily="34" charset="0"/>
                <a:cs typeface="Times New Roman" panose="02020603050405020304" pitchFamily="18" charset="0"/>
              </a:rPr>
              <a:t>watch?v</a:t>
            </a:r>
            <a:r>
              <a:rPr lang="en-US" sz="1800" b="1"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a:t>
            </a:r>
            <a:r>
              <a:rPr lang="en-US" sz="1800" b="1" kern="100" dirty="0" err="1">
                <a:effectLst/>
                <a:highlight>
                  <a:srgbClr val="00FFFF"/>
                </a:highlight>
                <a:latin typeface="Aptos" panose="020B0004020202020204" pitchFamily="34" charset="0"/>
                <a:ea typeface="Aptos" panose="020B0004020202020204" pitchFamily="34" charset="0"/>
                <a:cs typeface="Times New Roman" panose="02020603050405020304" pitchFamily="18" charset="0"/>
              </a:rPr>
              <a:t>MAkXifYHnuw&amp;t</a:t>
            </a:r>
            <a:r>
              <a:rPr lang="en-US" sz="1800" b="1"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=1320s</a:t>
            </a:r>
            <a:endParaRPr lang="en-IN" sz="1800"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endParaRPr>
          </a:p>
          <a:p>
            <a:pPr algn="l">
              <a:lnSpc>
                <a:spcPct val="107000"/>
              </a:lnSpc>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7- </a:t>
            </a:r>
            <a:r>
              <a:rPr lang="it-IT" sz="1800" b="1" kern="100" dirty="0">
                <a:effectLst/>
                <a:latin typeface="Aptos" panose="020B0004020202020204" pitchFamily="34" charset="0"/>
                <a:ea typeface="Aptos" panose="020B0004020202020204" pitchFamily="34" charset="0"/>
                <a:cs typeface="Times New Roman" panose="02020603050405020304" pitchFamily="18" charset="0"/>
              </a:rPr>
              <a:t>Google Generative AI | Gemini AI: </a:t>
            </a:r>
            <a:r>
              <a:rPr lang="it-IT" sz="1800" b="1"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youtube.com/watch?v=BDrXdvNh19Q&amp;t=5684s</a:t>
            </a:r>
            <a:endParaRPr lang="en-IN" sz="1800"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endParaRPr>
          </a:p>
          <a:p>
            <a:pPr algn="l">
              <a:lnSpc>
                <a:spcPct val="107000"/>
              </a:lnSpc>
            </a:pPr>
            <a:r>
              <a:rPr lang="it-IT" sz="1800" b="1" kern="100" dirty="0">
                <a:effectLst/>
                <a:latin typeface="Aptos" panose="020B0004020202020204" pitchFamily="34" charset="0"/>
                <a:ea typeface="Aptos" panose="020B0004020202020204" pitchFamily="34" charset="0"/>
                <a:cs typeface="Times New Roman" panose="02020603050405020304" pitchFamily="18" charset="0"/>
              </a:rPr>
              <a:t>8-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Gen AI for Build LLM Model Using Lama 3,Hugging Face &amp;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Ollama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 </a:t>
            </a:r>
            <a:r>
              <a:rPr lang="en-US" sz="1800" b="1"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youtube.com/</a:t>
            </a:r>
            <a:r>
              <a:rPr lang="en-US" sz="1800" b="1" kern="100" dirty="0" err="1">
                <a:effectLst/>
                <a:highlight>
                  <a:srgbClr val="00FFFF"/>
                </a:highlight>
                <a:latin typeface="Aptos" panose="020B0004020202020204" pitchFamily="34" charset="0"/>
                <a:ea typeface="Aptos" panose="020B0004020202020204" pitchFamily="34" charset="0"/>
                <a:cs typeface="Times New Roman" panose="02020603050405020304" pitchFamily="18" charset="0"/>
              </a:rPr>
              <a:t>watch?v</a:t>
            </a:r>
            <a:r>
              <a:rPr lang="en-US" sz="1800" b="1"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=eDN6fAWLNNE&amp;t=5425s</a:t>
            </a:r>
            <a:endParaRPr lang="en-IN" sz="1800"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endParaRPr>
          </a:p>
          <a:p>
            <a:pPr algn="l">
              <a:lnSpc>
                <a:spcPct val="107000"/>
              </a:lnSpc>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9- GEMMA-9B Integration with GROQ, HUGGINGFACE &amp; LANGCHAIN: </a:t>
            </a:r>
            <a:r>
              <a:rPr lang="en-US" sz="1800" b="1"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youtube.com/</a:t>
            </a:r>
            <a:r>
              <a:rPr lang="en-US" sz="1800" b="1" kern="100" dirty="0" err="1">
                <a:effectLst/>
                <a:highlight>
                  <a:srgbClr val="00FFFF"/>
                </a:highlight>
                <a:latin typeface="Aptos" panose="020B0004020202020204" pitchFamily="34" charset="0"/>
                <a:ea typeface="Aptos" panose="020B0004020202020204" pitchFamily="34" charset="0"/>
                <a:cs typeface="Times New Roman" panose="02020603050405020304" pitchFamily="18" charset="0"/>
              </a:rPr>
              <a:t>watch?v</a:t>
            </a:r>
            <a:r>
              <a:rPr lang="en-US" sz="1800" b="1"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=Bp1XyvMvedg&amp;t=7086s</a:t>
            </a:r>
            <a:endParaRPr lang="en-IN" sz="1800"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endParaRPr>
          </a:p>
          <a:p>
            <a:pPr algn="l">
              <a:lnSpc>
                <a:spcPct val="107000"/>
              </a:lnSpc>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10-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NLP: </a:t>
            </a:r>
            <a:r>
              <a:rPr lang="en-IN" sz="1800" b="1"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youtube.com/</a:t>
            </a:r>
            <a:r>
              <a:rPr lang="en-IN" sz="1800" b="1" kern="100" dirty="0" err="1">
                <a:effectLst/>
                <a:highlight>
                  <a:srgbClr val="00FFFF"/>
                </a:highlight>
                <a:latin typeface="Aptos" panose="020B0004020202020204" pitchFamily="34" charset="0"/>
                <a:ea typeface="Aptos" panose="020B0004020202020204" pitchFamily="34" charset="0"/>
                <a:cs typeface="Times New Roman" panose="02020603050405020304" pitchFamily="18" charset="0"/>
              </a:rPr>
              <a:t>watch?v</a:t>
            </a:r>
            <a:r>
              <a:rPr lang="en-IN" sz="1800" b="1"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=s-xhKH-e8ig&amp;t=5844s</a:t>
            </a:r>
          </a:p>
          <a:p>
            <a:pPr algn="l">
              <a:lnSpc>
                <a:spcPct val="107000"/>
              </a:lnSpc>
            </a:pPr>
            <a:r>
              <a:rPr lang="en-IN" sz="1800" b="1" kern="100" dirty="0">
                <a:latin typeface="Aptos" panose="020B0004020202020204" pitchFamily="34" charset="0"/>
                <a:cs typeface="Times New Roman" panose="02020603050405020304" pitchFamily="18" charset="0"/>
              </a:rPr>
              <a:t>11- RAG: </a:t>
            </a:r>
            <a:r>
              <a:rPr lang="en-IN" sz="1800" b="1" kern="100" dirty="0">
                <a:highlight>
                  <a:srgbClr val="00FFFF"/>
                </a:highlight>
                <a:latin typeface="Aptos" panose="020B0004020202020204" pitchFamily="34" charset="0"/>
                <a:cs typeface="Times New Roman" panose="02020603050405020304" pitchFamily="18" charset="0"/>
                <a:hlinkClick r:id="rId2"/>
              </a:rPr>
              <a:t>www.youtube.com/watch?v=8nWjvn8ZKtU&amp;t=7553s</a:t>
            </a:r>
            <a:endParaRPr lang="en-IN" sz="1800" b="1" kern="100" dirty="0">
              <a:highlight>
                <a:srgbClr val="00FFFF"/>
              </a:highlight>
              <a:latin typeface="Aptos" panose="020B0004020202020204" pitchFamily="34" charset="0"/>
              <a:cs typeface="Times New Roman" panose="02020603050405020304" pitchFamily="18" charset="0"/>
            </a:endParaRPr>
          </a:p>
          <a:p>
            <a:pPr algn="l">
              <a:lnSpc>
                <a:spcPct val="107000"/>
              </a:lnSpc>
            </a:pPr>
            <a:r>
              <a:rPr lang="en-IN" sz="1800" b="1" kern="100" dirty="0">
                <a:latin typeface="Aptos" panose="020B0004020202020204" pitchFamily="34" charset="0"/>
                <a:cs typeface="Times New Roman" panose="02020603050405020304" pitchFamily="18" charset="0"/>
              </a:rPr>
              <a:t>12-  CREW AI: </a:t>
            </a:r>
            <a:r>
              <a:rPr lang="en-IN" sz="1800" b="1" kern="100" dirty="0">
                <a:highlight>
                  <a:srgbClr val="00FFFF"/>
                </a:highlight>
                <a:latin typeface="Aptos" panose="020B0004020202020204" pitchFamily="34" charset="0"/>
                <a:cs typeface="Times New Roman" panose="02020603050405020304" pitchFamily="18" charset="0"/>
                <a:hlinkClick r:id="rId3"/>
              </a:rPr>
              <a:t>https://www.youtube.com/watch?v=0gqlrw-6I0s</a:t>
            </a:r>
            <a:endParaRPr lang="en-IN" sz="1800" b="1" kern="100" dirty="0">
              <a:highlight>
                <a:srgbClr val="00FFFF"/>
              </a:highlight>
              <a:latin typeface="Aptos" panose="020B0004020202020204" pitchFamily="34" charset="0"/>
              <a:cs typeface="Times New Roman" panose="02020603050405020304" pitchFamily="18" charset="0"/>
            </a:endParaRPr>
          </a:p>
          <a:p>
            <a:pPr algn="l">
              <a:lnSpc>
                <a:spcPct val="107000"/>
              </a:lnSpc>
            </a:pPr>
            <a:r>
              <a:rPr lang="en-IN" sz="1800" b="1" kern="100" dirty="0">
                <a:latin typeface="Aptos" panose="020B0004020202020204" pitchFamily="34" charset="0"/>
                <a:cs typeface="Times New Roman" panose="02020603050405020304" pitchFamily="18" charset="0"/>
              </a:rPr>
              <a:t>13- STABLE DIFFUSION :  </a:t>
            </a:r>
            <a:r>
              <a:rPr lang="en-IN" sz="1800" b="1" u="sng" kern="100" dirty="0">
                <a:highlight>
                  <a:srgbClr val="00FFFF"/>
                </a:highlight>
                <a:latin typeface="Aptos" panose="020B0004020202020204" pitchFamily="34" charset="0"/>
                <a:cs typeface="Times New Roman" panose="02020603050405020304" pitchFamily="18" charset="0"/>
                <a:hlinkClick r:id="rId4"/>
              </a:rPr>
              <a:t>https://www.youtube.com/watch?v=c1GqJ-VFLW0</a:t>
            </a:r>
            <a:endParaRPr lang="en-IN" sz="1800" b="1" u="sng" kern="100" dirty="0">
              <a:highlight>
                <a:srgbClr val="00FFFF"/>
              </a:highlight>
              <a:latin typeface="Aptos" panose="020B0004020202020204" pitchFamily="34" charset="0"/>
              <a:cs typeface="Times New Roman" panose="02020603050405020304" pitchFamily="18" charset="0"/>
            </a:endParaRPr>
          </a:p>
          <a:p>
            <a:pPr algn="l">
              <a:lnSpc>
                <a:spcPct val="107000"/>
              </a:lnSpc>
            </a:pPr>
            <a:r>
              <a:rPr lang="en-IN" sz="1800" b="1" kern="100" dirty="0">
                <a:latin typeface="Aptos" panose="020B0004020202020204" pitchFamily="34" charset="0"/>
                <a:cs typeface="Times New Roman" panose="02020603050405020304" pitchFamily="18" charset="0"/>
              </a:rPr>
              <a:t>14- STATISTIC : </a:t>
            </a:r>
            <a:r>
              <a:rPr lang="en-IN" sz="1800" b="1" kern="100" dirty="0">
                <a:highlight>
                  <a:srgbClr val="00FFFF"/>
                </a:highlight>
                <a:latin typeface="Aptos" panose="020B0004020202020204" pitchFamily="34" charset="0"/>
                <a:cs typeface="Times New Roman" panose="02020603050405020304" pitchFamily="18" charset="0"/>
              </a:rPr>
              <a:t>https://www.youtube.com/watch?v=baJi1276DcU&amp;t=1288s </a:t>
            </a:r>
          </a:p>
          <a:p>
            <a:pPr algn="l">
              <a:lnSpc>
                <a:spcPct val="107000"/>
              </a:lnSpc>
            </a:pPr>
            <a:r>
              <a:rPr lang="en-IN" sz="1800" b="1" kern="100" dirty="0">
                <a:latin typeface="Aptos" panose="020B0004020202020204" pitchFamily="34" charset="0"/>
                <a:cs typeface="Times New Roman" panose="02020603050405020304" pitchFamily="18" charset="0"/>
              </a:rPr>
              <a:t>15- why to choose </a:t>
            </a:r>
            <a:r>
              <a:rPr lang="en-IN" sz="1800" b="1" kern="100" dirty="0" err="1">
                <a:latin typeface="Aptos" panose="020B0004020202020204" pitchFamily="34" charset="0"/>
                <a:cs typeface="Times New Roman" panose="02020603050405020304" pitchFamily="18" charset="0"/>
              </a:rPr>
              <a:t>fsds</a:t>
            </a:r>
            <a:r>
              <a:rPr lang="en-IN" sz="1800" b="1" kern="100" dirty="0">
                <a:latin typeface="Aptos" panose="020B0004020202020204" pitchFamily="34" charset="0"/>
                <a:cs typeface="Times New Roman" panose="02020603050405020304" pitchFamily="18" charset="0"/>
              </a:rPr>
              <a:t> with </a:t>
            </a:r>
            <a:r>
              <a:rPr lang="en-IN" sz="1800" b="1" kern="100" dirty="0" err="1">
                <a:latin typeface="Aptos" panose="020B0004020202020204" pitchFamily="34" charset="0"/>
                <a:cs typeface="Times New Roman" panose="02020603050405020304" pitchFamily="18" charset="0"/>
              </a:rPr>
              <a:t>Genai</a:t>
            </a:r>
            <a:r>
              <a:rPr lang="en-IN" sz="1800" b="1" kern="100" dirty="0">
                <a:latin typeface="Aptos" panose="020B0004020202020204" pitchFamily="34" charset="0"/>
                <a:cs typeface="Times New Roman" panose="02020603050405020304" pitchFamily="18" charset="0"/>
              </a:rPr>
              <a:t> ( llama 3.2 model) : </a:t>
            </a:r>
            <a:r>
              <a:rPr lang="en-IN" sz="1800" b="1" kern="100" dirty="0">
                <a:highlight>
                  <a:srgbClr val="00FFFF"/>
                </a:highlight>
                <a:latin typeface="Aptos" panose="020B0004020202020204" pitchFamily="34" charset="0"/>
                <a:cs typeface="Times New Roman" panose="02020603050405020304" pitchFamily="18" charset="0"/>
              </a:rPr>
              <a:t>https://www.youtube.com/watch?v=UgFerJcuICw </a:t>
            </a:r>
          </a:p>
          <a:p>
            <a:pPr algn="l">
              <a:lnSpc>
                <a:spcPct val="107000"/>
              </a:lnSpc>
            </a:pPr>
            <a:endParaRPr lang="en-IN" sz="1800" b="1" u="sng" kern="100" dirty="0">
              <a:highlight>
                <a:srgbClr val="00FFFF"/>
              </a:highlight>
              <a:latin typeface="Aptos" panose="020B0004020202020204" pitchFamily="34" charset="0"/>
              <a:cs typeface="Times New Roman" panose="02020603050405020304" pitchFamily="18" charset="0"/>
            </a:endParaRPr>
          </a:p>
          <a:p>
            <a:pPr algn="l">
              <a:lnSpc>
                <a:spcPct val="107000"/>
              </a:lnSpc>
            </a:pPr>
            <a:endParaRPr lang="en-IN" sz="1800" b="1" kern="100" dirty="0">
              <a:latin typeface="Aptos" panose="020B0004020202020204" pitchFamily="34" charset="0"/>
              <a:cs typeface="Times New Roman" panose="02020603050405020304" pitchFamily="18" charset="0"/>
            </a:endParaRPr>
          </a:p>
          <a:p>
            <a:pPr algn="l"/>
            <a:endParaRPr lang="en-US" b="1" i="0" dirty="0">
              <a:solidFill>
                <a:srgbClr val="F1F1F1"/>
              </a:solidFill>
              <a:effectLst/>
              <a:highlight>
                <a:srgbClr val="0F0F0F"/>
              </a:highlight>
              <a:latin typeface="Roboto" panose="02000000000000000000" pitchFamily="2" charset="0"/>
            </a:endParaRPr>
          </a:p>
          <a:p>
            <a:pPr algn="l"/>
            <a:endParaRPr lang="en-US" b="1" i="0" dirty="0">
              <a:solidFill>
                <a:srgbClr val="F1F1F1"/>
              </a:solidFill>
              <a:effectLst/>
              <a:highlight>
                <a:srgbClr val="0F0F0F"/>
              </a:highlight>
              <a:latin typeface="Roboto" panose="02000000000000000000" pitchFamily="2" charset="0"/>
            </a:endParaRPr>
          </a:p>
          <a:p>
            <a:pPr algn="l"/>
            <a:endParaRPr lang="en-US" b="1" i="0" dirty="0">
              <a:solidFill>
                <a:srgbClr val="F1F1F1"/>
              </a:solidFill>
              <a:effectLst/>
              <a:highlight>
                <a:srgbClr val="0F0F0F"/>
              </a:highlight>
              <a:latin typeface="Roboto" panose="02000000000000000000" pitchFamily="2" charset="0"/>
            </a:endParaRPr>
          </a:p>
          <a:p>
            <a:pPr algn="l"/>
            <a:endParaRPr lang="en-IN" b="1" i="0" dirty="0">
              <a:solidFill>
                <a:srgbClr val="F1F1F1"/>
              </a:solidFill>
              <a:effectLst/>
              <a:highlight>
                <a:srgbClr val="0F0F0F"/>
              </a:highlight>
              <a:latin typeface="Roboto" panose="02000000000000000000" pitchFamily="2" charset="0"/>
            </a:endParaRPr>
          </a:p>
          <a:p>
            <a:pPr algn="l"/>
            <a:endParaRPr lang="en-US" b="1" i="0" dirty="0">
              <a:solidFill>
                <a:srgbClr val="F1F1F1"/>
              </a:solidFill>
              <a:effectLst/>
              <a:highlight>
                <a:srgbClr val="0F0F0F"/>
              </a:highlight>
              <a:latin typeface="Roboto" panose="02000000000000000000" pitchFamily="2" charset="0"/>
            </a:endParaRPr>
          </a:p>
          <a:p>
            <a:pPr algn="l"/>
            <a:endParaRPr lang="en-IN" dirty="0"/>
          </a:p>
        </p:txBody>
      </p:sp>
    </p:spTree>
    <p:extLst>
      <p:ext uri="{BB962C8B-B14F-4D97-AF65-F5344CB8AC3E}">
        <p14:creationId xmlns:p14="http://schemas.microsoft.com/office/powerpoint/2010/main" val="2978252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660075" y="718611"/>
            <a:ext cx="10939990" cy="523781"/>
          </a:xfrm>
          <a:blipFill>
            <a:blip r:embed="rId2"/>
            <a:tile tx="0" ty="0" sx="100000" sy="100000" flip="none" algn="tl"/>
          </a:blipFill>
        </p:spPr>
        <p:txBody>
          <a:bodyPr anchor="b" anchorCtr="0"/>
          <a:lstStyle/>
          <a:p>
            <a:r>
              <a:rPr lang="en-US" sz="2800" b="1" dirty="0">
                <a:solidFill>
                  <a:schemeClr val="accent4">
                    <a:lumMod val="25000"/>
                  </a:schemeClr>
                </a:solidFill>
                <a:sym typeface="Wingdings" panose="05000000000000000000" pitchFamily="2" charset="2"/>
              </a:rPr>
              <a:t>RESUME BUILDING BOOTCAMP</a:t>
            </a:r>
            <a:endParaRPr lang="en-US" sz="2800" b="1" dirty="0">
              <a:solidFill>
                <a:schemeClr val="accent4">
                  <a:lumMod val="25000"/>
                </a:schemeClr>
              </a:solidFill>
            </a:endParaRPr>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6453655" y="1282148"/>
            <a:ext cx="5010757" cy="5307495"/>
          </a:xfrm>
          <a:noFill/>
        </p:spPr>
        <p:txBody>
          <a:bodyPr>
            <a:normAutofit/>
          </a:bodyPr>
          <a:lstStyle/>
          <a:p>
            <a:pPr algn="l"/>
            <a:r>
              <a:rPr lang="en-US" b="1" dirty="0">
                <a:highlight>
                  <a:srgbClr val="FFFF00"/>
                </a:highlight>
                <a:latin typeface="Calibri" panose="020F0502020204030204" pitchFamily="34" charset="0"/>
                <a:ea typeface="Calibri" panose="020F0502020204030204" pitchFamily="34" charset="0"/>
                <a:cs typeface="Calibri" panose="020F0502020204030204" pitchFamily="34" charset="0"/>
              </a:rPr>
              <a:t>DAY-1 (2nd Oct) </a:t>
            </a:r>
            <a:r>
              <a:rPr lang="en-US" b="1" dirty="0">
                <a:highlight>
                  <a:srgbClr val="FFFF00"/>
                </a:highligh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hlinkClick r:id="rId3"/>
              </a:rPr>
              <a:t>https://www.youtube.com/watch?v=aPPlQpwRIBg&amp;t=831s</a:t>
            </a:r>
            <a:endParaRPr lang="en-US" b="1" dirty="0">
              <a:latin typeface="Calibri" panose="020F0502020204030204" pitchFamily="34" charset="0"/>
              <a:ea typeface="Calibri" panose="020F0502020204030204" pitchFamily="34" charset="0"/>
              <a:cs typeface="Calibri" panose="020F0502020204030204" pitchFamily="34" charset="0"/>
            </a:endParaRPr>
          </a:p>
          <a:p>
            <a:pPr marL="342900" indent="-342900" algn="l">
              <a:buFontTx/>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algn="l"/>
            <a:r>
              <a:rPr lang="en-US" b="1" dirty="0">
                <a:highlight>
                  <a:srgbClr val="FFFF00"/>
                </a:highlight>
                <a:latin typeface="Calibri" panose="020F0502020204030204" pitchFamily="34" charset="0"/>
                <a:ea typeface="Calibri" panose="020F0502020204030204" pitchFamily="34" charset="0"/>
                <a:cs typeface="Calibri" panose="020F0502020204030204" pitchFamily="34" charset="0"/>
              </a:rPr>
              <a:t>DAY-2 (3rd Oct) </a:t>
            </a:r>
            <a:r>
              <a:rPr lang="en-US" b="1" dirty="0">
                <a:highlight>
                  <a:srgbClr val="FFFF00"/>
                </a:highligh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hlinkClick r:id="rId4"/>
              </a:rPr>
              <a:t>https://www.youtube.com/live/B3L5UJx3wzk</a:t>
            </a:r>
            <a:endParaRPr lang="en-US" b="1" dirty="0">
              <a:latin typeface="Calibri" panose="020F0502020204030204" pitchFamily="34" charset="0"/>
              <a:ea typeface="Calibri" panose="020F0502020204030204" pitchFamily="34" charset="0"/>
              <a:cs typeface="Calibri" panose="020F0502020204030204" pitchFamily="34" charset="0"/>
            </a:endParaRPr>
          </a:p>
          <a:p>
            <a:pPr marL="342900" indent="-342900" algn="l">
              <a:buFontTx/>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algn="l"/>
            <a:r>
              <a:rPr lang="en-US" b="1" dirty="0">
                <a:highlight>
                  <a:srgbClr val="FFFF00"/>
                </a:highlight>
                <a:latin typeface="Calibri" panose="020F0502020204030204" pitchFamily="34" charset="0"/>
                <a:ea typeface="Calibri" panose="020F0502020204030204" pitchFamily="34" charset="0"/>
                <a:cs typeface="Calibri" panose="020F0502020204030204" pitchFamily="34" charset="0"/>
              </a:rPr>
              <a:t>DAY-3 (4th Oct) </a:t>
            </a:r>
            <a:r>
              <a:rPr lang="en-US" b="1" dirty="0">
                <a:highlight>
                  <a:srgbClr val="FFFF00"/>
                </a:highligh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r>
              <a:rPr lang="en-US" b="1" dirty="0">
                <a:highlight>
                  <a:srgbClr val="FFFF00"/>
                </a:highlight>
                <a:latin typeface="Calibri" panose="020F0502020204030204" pitchFamily="34" charset="0"/>
                <a:ea typeface="Calibri" panose="020F0502020204030204" pitchFamily="34" charset="0"/>
                <a:cs typeface="Calibri" panose="020F0502020204030204" pitchFamily="34" charset="0"/>
              </a:rPr>
              <a:t> </a:t>
            </a:r>
          </a:p>
          <a:p>
            <a:pPr algn="l"/>
            <a:r>
              <a:rPr lang="en-US" b="1" u="sng" dirty="0">
                <a:latin typeface="Calibri" panose="020F0502020204030204" pitchFamily="34" charset="0"/>
                <a:ea typeface="Calibri" panose="020F0502020204030204" pitchFamily="34" charset="0"/>
                <a:cs typeface="Calibri" panose="020F0502020204030204" pitchFamily="34" charset="0"/>
                <a:hlinkClick r:id="rId5"/>
              </a:rPr>
              <a:t>https://www.youtube.com/watch?v=ALc1RZ2m2sM</a:t>
            </a:r>
            <a:endParaRPr lang="en-US" b="1" u="sng" dirty="0">
              <a:latin typeface="Calibri" panose="020F0502020204030204" pitchFamily="34" charset="0"/>
              <a:ea typeface="Calibri" panose="020F0502020204030204" pitchFamily="34" charset="0"/>
              <a:cs typeface="Calibri" panose="020F0502020204030204" pitchFamily="34" charset="0"/>
            </a:endParaRPr>
          </a:p>
          <a:p>
            <a:pPr marL="342900" indent="-342900" algn="l">
              <a:buFontTx/>
              <a:buChar char="-"/>
            </a:pPr>
            <a:endParaRPr lang="en-US" b="1" u="sng"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A red and white rectangular frame with white text&#10;&#10;Description automatically generated">
            <a:extLst>
              <a:ext uri="{FF2B5EF4-FFF2-40B4-BE49-F238E27FC236}">
                <a16:creationId xmlns:a16="http://schemas.microsoft.com/office/drawing/2014/main" id="{9DE6912D-D69B-D350-1405-8D3845668304}"/>
              </a:ext>
            </a:extLst>
          </p:cNvPr>
          <p:cNvPicPr>
            <a:picLocks noChangeAspect="1"/>
          </p:cNvPicPr>
          <p:nvPr/>
        </p:nvPicPr>
        <p:blipFill>
          <a:blip r:embed="rId6"/>
          <a:srcRect t="8709" r="-1" b="18749"/>
          <a:stretch/>
        </p:blipFill>
        <p:spPr>
          <a:xfrm>
            <a:off x="660075" y="3988584"/>
            <a:ext cx="5793580" cy="2601059"/>
          </a:xfrm>
          <a:prstGeom prst="rect">
            <a:avLst/>
          </a:prstGeom>
        </p:spPr>
      </p:pic>
      <p:pic>
        <p:nvPicPr>
          <p:cNvPr id="5" name="Picture 4" descr="A black cube with a white and black symbol on it&#10;&#10;Description automatically generated">
            <a:extLst>
              <a:ext uri="{FF2B5EF4-FFF2-40B4-BE49-F238E27FC236}">
                <a16:creationId xmlns:a16="http://schemas.microsoft.com/office/drawing/2014/main" id="{8E1F8966-4914-6A89-1944-174AB98A14E6}"/>
              </a:ext>
            </a:extLst>
          </p:cNvPr>
          <p:cNvPicPr>
            <a:picLocks noChangeAspect="1"/>
          </p:cNvPicPr>
          <p:nvPr/>
        </p:nvPicPr>
        <p:blipFill>
          <a:blip r:embed="rId7"/>
          <a:srcRect t="4657" r="2" b="1892"/>
          <a:stretch/>
        </p:blipFill>
        <p:spPr>
          <a:xfrm>
            <a:off x="639097" y="1242392"/>
            <a:ext cx="5793580" cy="2693503"/>
          </a:xfrm>
          <a:prstGeom prst="rect">
            <a:avLst/>
          </a:prstGeom>
        </p:spPr>
      </p:pic>
    </p:spTree>
    <p:extLst>
      <p:ext uri="{BB962C8B-B14F-4D97-AF65-F5344CB8AC3E}">
        <p14:creationId xmlns:p14="http://schemas.microsoft.com/office/powerpoint/2010/main" val="1739384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E39FA-84F2-3624-49D6-32B9E0363C56}"/>
              </a:ext>
            </a:extLst>
          </p:cNvPr>
          <p:cNvSpPr>
            <a:spLocks noGrp="1"/>
          </p:cNvSpPr>
          <p:nvPr>
            <p:ph type="title"/>
          </p:nvPr>
        </p:nvSpPr>
        <p:spPr>
          <a:xfrm>
            <a:off x="841248" y="2702560"/>
            <a:ext cx="10515600" cy="2286000"/>
          </a:xfrm>
          <a:noFill/>
        </p:spPr>
        <p:txBody>
          <a:bodyPr bIns="0" anchor="ctr" anchorCtr="0"/>
          <a:lstStyle/>
          <a:p>
            <a:r>
              <a:rPr lang="en-US" sz="6000" dirty="0"/>
              <a:t>Thank you</a:t>
            </a:r>
          </a:p>
        </p:txBody>
      </p:sp>
      <p:pic>
        <p:nvPicPr>
          <p:cNvPr id="7" name="Picture Placeholder 25" descr="Bacteria cultured in a petri dish for a laboratory or a scientific investigation">
            <a:extLst>
              <a:ext uri="{FF2B5EF4-FFF2-40B4-BE49-F238E27FC236}">
                <a16:creationId xmlns:a16="http://schemas.microsoft.com/office/drawing/2014/main" id="{F46DA087-2662-0725-53F9-CF835D1DC8F1}"/>
              </a:ext>
            </a:extLst>
          </p:cNvPr>
          <p:cNvPicPr>
            <a:picLocks noGrp="1" noChangeAspect="1"/>
          </p:cNvPicPr>
          <p:nvPr>
            <p:ph type="pic" sz="quarter" idx="13"/>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74" r="74"/>
          <a:stretch/>
        </p:blipFill>
        <p:spPr>
          <a:xfrm>
            <a:off x="4953000" y="548640"/>
            <a:ext cx="2286000" cy="2286000"/>
          </a:xfrm>
        </p:spPr>
      </p:pic>
      <p:sp>
        <p:nvSpPr>
          <p:cNvPr id="4" name="Text Placeholder 3">
            <a:extLst>
              <a:ext uri="{FF2B5EF4-FFF2-40B4-BE49-F238E27FC236}">
                <a16:creationId xmlns:a16="http://schemas.microsoft.com/office/drawing/2014/main" id="{A704BCD3-171F-C06E-AC4E-108832525DF4}"/>
              </a:ext>
            </a:extLst>
          </p:cNvPr>
          <p:cNvSpPr>
            <a:spLocks noGrp="1"/>
          </p:cNvSpPr>
          <p:nvPr>
            <p:ph type="body" sz="quarter" idx="14"/>
          </p:nvPr>
        </p:nvSpPr>
        <p:spPr>
          <a:xfrm>
            <a:off x="1483360" y="5181600"/>
            <a:ext cx="9601200" cy="1270000"/>
          </a:xfrm>
          <a:solidFill>
            <a:schemeClr val="bg1"/>
          </a:solidFill>
        </p:spPr>
        <p:txBody>
          <a:bodyPr anchor="t" anchorCtr="0">
            <a:normAutofit fontScale="92500" lnSpcReduction="10000"/>
          </a:bodyPr>
          <a:lstStyle/>
          <a:p>
            <a:r>
              <a:rPr lang="en-US" b="1" dirty="0">
                <a:solidFill>
                  <a:schemeClr val="accent4">
                    <a:lumMod val="25000"/>
                  </a:schemeClr>
                </a:solidFill>
              </a:rPr>
              <a:t>K.PRAKASH SENAPATI    </a:t>
            </a:r>
          </a:p>
          <a:p>
            <a:r>
              <a:rPr lang="en-US" b="1" dirty="0">
                <a:solidFill>
                  <a:schemeClr val="accent4">
                    <a:lumMod val="25000"/>
                  </a:schemeClr>
                </a:solidFill>
              </a:rPr>
              <a:t>KODIDATASCIENTIST@GMAIL.com  </a:t>
            </a:r>
          </a:p>
          <a:p>
            <a:r>
              <a:rPr lang="en-US" b="1" dirty="0">
                <a:solidFill>
                  <a:schemeClr val="accent4">
                    <a:lumMod val="25000"/>
                  </a:schemeClr>
                </a:solidFill>
                <a:hlinkClick r:id="rId3"/>
              </a:rPr>
              <a:t>https://nareshit.com/</a:t>
            </a:r>
            <a:endParaRPr lang="en-US" b="1" dirty="0">
              <a:solidFill>
                <a:schemeClr val="accent4">
                  <a:lumMod val="25000"/>
                </a:schemeClr>
              </a:solidFill>
            </a:endParaRPr>
          </a:p>
          <a:p>
            <a:r>
              <a:rPr lang="en-US" b="1" dirty="0">
                <a:solidFill>
                  <a:schemeClr val="accent4">
                    <a:lumMod val="25000"/>
                  </a:schemeClr>
                </a:solidFill>
              </a:rPr>
              <a:t>https://www.linkedin.com/in/kodi-prakash-senapati-a95a60182/</a:t>
            </a:r>
          </a:p>
        </p:txBody>
      </p:sp>
    </p:spTree>
    <p:extLst>
      <p:ext uri="{BB962C8B-B14F-4D97-AF65-F5344CB8AC3E}">
        <p14:creationId xmlns:p14="http://schemas.microsoft.com/office/powerpoint/2010/main" val="487522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4A8ED-8BE3-EB29-0E76-EE6F9CF61E5E}"/>
              </a:ext>
            </a:extLst>
          </p:cNvPr>
          <p:cNvSpPr>
            <a:spLocks noGrp="1"/>
          </p:cNvSpPr>
          <p:nvPr>
            <p:ph type="ctrTitle"/>
          </p:nvPr>
        </p:nvSpPr>
        <p:spPr>
          <a:xfrm>
            <a:off x="0" y="127318"/>
            <a:ext cx="12192000" cy="649922"/>
          </a:xfrm>
          <a:gradFill>
            <a:gsLst>
              <a:gs pos="83000">
                <a:srgbClr val="8FCF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IN" sz="4000" b="1" dirty="0">
                <a:solidFill>
                  <a:schemeClr val="tx2"/>
                </a:solidFill>
                <a:latin typeface="+mn-lt"/>
                <a:ea typeface="+mn-ea"/>
                <a:cs typeface="+mn-cs"/>
              </a:rPr>
              <a:t>MY INTRODUCTION </a:t>
            </a:r>
          </a:p>
        </p:txBody>
      </p:sp>
      <p:sp>
        <p:nvSpPr>
          <p:cNvPr id="3" name="Subtitle 2">
            <a:extLst>
              <a:ext uri="{FF2B5EF4-FFF2-40B4-BE49-F238E27FC236}">
                <a16:creationId xmlns:a16="http://schemas.microsoft.com/office/drawing/2014/main" id="{AA05AD9B-2027-C6E1-A8CD-9C11EE0BA011}"/>
              </a:ext>
            </a:extLst>
          </p:cNvPr>
          <p:cNvSpPr>
            <a:spLocks noGrp="1"/>
          </p:cNvSpPr>
          <p:nvPr>
            <p:ph type="subTitle" idx="1"/>
          </p:nvPr>
        </p:nvSpPr>
        <p:spPr>
          <a:xfrm>
            <a:off x="0" y="777240"/>
            <a:ext cx="12192000" cy="6080760"/>
          </a:xfrm>
        </p:spPr>
        <p:txBody>
          <a:bodyPr>
            <a:noAutofit/>
          </a:bodyPr>
          <a:lstStyle/>
          <a:p>
            <a:pPr marL="180000" indent="-342900" algn="l">
              <a:spcBef>
                <a:spcPts val="0"/>
              </a:spcBef>
              <a:buFont typeface="Wingdings" panose="05000000000000000000" pitchFamily="2" charset="2"/>
              <a:buChar char="Ø"/>
            </a:pPr>
            <a:r>
              <a:rPr lang="en-IN" b="1" dirty="0">
                <a:effectLst>
                  <a:outerShdw blurRad="50800" dist="50800" dir="5400000" algn="ctr" rotWithShape="0">
                    <a:schemeClr val="accent4">
                      <a:lumMod val="20000"/>
                      <a:lumOff val="80000"/>
                    </a:schemeClr>
                  </a:outerShdw>
                </a:effectLst>
              </a:rPr>
              <a:t>LEAD DATASCIENTIST @ NARESH IT </a:t>
            </a:r>
            <a:r>
              <a:rPr lang="en-IN" b="1" dirty="0">
                <a:effectLst>
                  <a:outerShdw blurRad="50800" dist="50800" dir="5400000" algn="ctr" rotWithShape="0">
                    <a:schemeClr val="accent4">
                      <a:lumMod val="20000"/>
                      <a:lumOff val="80000"/>
                    </a:schemeClr>
                  </a:outerShdw>
                </a:effectLst>
                <a:sym typeface="Wingdings" panose="05000000000000000000" pitchFamily="2" charset="2"/>
              </a:rPr>
              <a:t></a:t>
            </a:r>
            <a:r>
              <a:rPr lang="en-IN" b="1" dirty="0">
                <a:effectLst>
                  <a:outerShdw blurRad="50800" dist="50800" dir="5400000" algn="ctr" rotWithShape="0">
                    <a:schemeClr val="accent4">
                      <a:lumMod val="20000"/>
                      <a:lumOff val="80000"/>
                    </a:schemeClr>
                  </a:outerShdw>
                </a:effectLst>
              </a:rPr>
              <a:t>  K. PRAKASH SENAPATI</a:t>
            </a:r>
          </a:p>
          <a:p>
            <a:pPr marL="180000" indent="-342900" algn="l">
              <a:spcBef>
                <a:spcPts val="0"/>
              </a:spcBef>
              <a:buFont typeface="Wingdings" panose="05000000000000000000" pitchFamily="2" charset="2"/>
              <a:buChar char="Ø"/>
            </a:pPr>
            <a:r>
              <a:rPr lang="en-IN" b="1" dirty="0">
                <a:effectLst>
                  <a:outerShdw blurRad="50800" dist="50800" dir="5400000" algn="ctr" rotWithShape="0">
                    <a:schemeClr val="accent4">
                      <a:lumMod val="20000"/>
                      <a:lumOff val="80000"/>
                    </a:schemeClr>
                  </a:outerShdw>
                </a:effectLst>
              </a:rPr>
              <a:t>INDUSTRY EXPERIENCE </a:t>
            </a:r>
            <a:r>
              <a:rPr lang="en-IN" b="1" dirty="0">
                <a:effectLst>
                  <a:outerShdw blurRad="50800" dist="50800" dir="5400000" algn="ctr" rotWithShape="0">
                    <a:schemeClr val="accent4">
                      <a:lumMod val="20000"/>
                      <a:lumOff val="80000"/>
                    </a:schemeClr>
                  </a:outerShdw>
                </a:effectLst>
                <a:sym typeface="Wingdings" panose="05000000000000000000" pitchFamily="2" charset="2"/>
              </a:rPr>
              <a:t></a:t>
            </a:r>
            <a:r>
              <a:rPr lang="en-IN" b="1" dirty="0">
                <a:effectLst>
                  <a:outerShdw blurRad="50800" dist="50800" dir="5400000" algn="ctr" rotWithShape="0">
                    <a:schemeClr val="accent4">
                      <a:lumMod val="20000"/>
                      <a:lumOff val="80000"/>
                    </a:schemeClr>
                  </a:outerShdw>
                </a:effectLst>
              </a:rPr>
              <a:t>  17+YRS</a:t>
            </a:r>
          </a:p>
          <a:p>
            <a:pPr marL="180000" indent="-342900" algn="l">
              <a:spcBef>
                <a:spcPts val="0"/>
              </a:spcBef>
              <a:buFont typeface="Wingdings" panose="05000000000000000000" pitchFamily="2" charset="2"/>
              <a:buChar char="Ø"/>
            </a:pPr>
            <a:r>
              <a:rPr lang="en-IN" b="1" dirty="0">
                <a:effectLst>
                  <a:outerShdw blurRad="50800" dist="50800" dir="5400000" algn="ctr" rotWithShape="0">
                    <a:schemeClr val="accent4">
                      <a:lumMod val="20000"/>
                      <a:lumOff val="80000"/>
                    </a:schemeClr>
                  </a:outerShdw>
                </a:effectLst>
              </a:rPr>
              <a:t>WORK EXPERIENCE</a:t>
            </a:r>
            <a:r>
              <a:rPr lang="en-IN" b="1" dirty="0">
                <a:effectLst>
                  <a:outerShdw blurRad="50800" dist="50800" dir="5400000" algn="ctr" rotWithShape="0">
                    <a:schemeClr val="accent4">
                      <a:lumMod val="20000"/>
                      <a:lumOff val="80000"/>
                    </a:schemeClr>
                  </a:outerShdw>
                </a:effectLst>
                <a:sym typeface="Wingdings" panose="05000000000000000000" pitchFamily="2" charset="2"/>
              </a:rPr>
              <a:t></a:t>
            </a:r>
            <a:r>
              <a:rPr lang="en-IN" b="1" dirty="0">
                <a:effectLst>
                  <a:outerShdw blurRad="50800" dist="50800" dir="5400000" algn="ctr" rotWithShape="0">
                    <a:schemeClr val="accent4">
                      <a:lumMod val="20000"/>
                      <a:lumOff val="80000"/>
                    </a:schemeClr>
                  </a:outerShdw>
                </a:effectLst>
              </a:rPr>
              <a:t> </a:t>
            </a:r>
            <a:r>
              <a:rPr lang="en-IN" sz="2000" b="1" dirty="0">
                <a:effectLst>
                  <a:outerShdw blurRad="50800" dist="50800" dir="5400000" algn="ctr" rotWithShape="0">
                    <a:schemeClr val="accent4">
                      <a:lumMod val="20000"/>
                      <a:lumOff val="80000"/>
                    </a:schemeClr>
                  </a:outerShdw>
                </a:effectLst>
              </a:rPr>
              <a:t>KROGER IT  | GENPACT | VALUELABS | MPHASIS | ITFAS | KIABI | A3MAX |</a:t>
            </a:r>
          </a:p>
          <a:p>
            <a:pPr algn="l">
              <a:spcBef>
                <a:spcPts val="0"/>
              </a:spcBef>
            </a:pPr>
            <a:endParaRPr lang="en-IN" sz="2000" b="1" dirty="0">
              <a:effectLst>
                <a:outerShdw blurRad="50800" dist="50800" dir="5400000" algn="ctr" rotWithShape="0">
                  <a:schemeClr val="accent4">
                    <a:lumMod val="20000"/>
                    <a:lumOff val="80000"/>
                  </a:schemeClr>
                </a:outerShdw>
              </a:effectLst>
            </a:endParaRPr>
          </a:p>
          <a:p>
            <a:pPr marL="180000" indent="-342900" algn="l">
              <a:spcBef>
                <a:spcPts val="0"/>
              </a:spcBef>
              <a:buFont typeface="Wingdings" panose="05000000000000000000" pitchFamily="2" charset="2"/>
              <a:buChar char="Ø"/>
            </a:pPr>
            <a:r>
              <a:rPr lang="en-IN" b="1" dirty="0">
                <a:effectLst>
                  <a:outerShdw blurRad="50800" dist="50800" dir="5400000" algn="ctr" rotWithShape="0">
                    <a:schemeClr val="accent4">
                      <a:lumMod val="20000"/>
                      <a:lumOff val="80000"/>
                    </a:schemeClr>
                  </a:outerShdw>
                </a:effectLst>
              </a:rPr>
              <a:t>TEACHING EXPERIENCE </a:t>
            </a:r>
            <a:r>
              <a:rPr lang="en-IN" sz="2000" b="1" dirty="0">
                <a:effectLst>
                  <a:outerShdw blurRad="50800" dist="50800" dir="5400000" algn="ctr" rotWithShape="0">
                    <a:schemeClr val="accent4">
                      <a:lumMod val="20000"/>
                      <a:lumOff val="80000"/>
                    </a:schemeClr>
                  </a:outerShdw>
                </a:effectLst>
                <a:sym typeface="Wingdings" panose="05000000000000000000" pitchFamily="2" charset="2"/>
              </a:rPr>
              <a:t> </a:t>
            </a:r>
            <a:r>
              <a:rPr lang="en-IN" sz="2000" b="1" u="sng" dirty="0">
                <a:effectLst>
                  <a:outerShdw blurRad="50800" dist="50800" dir="5400000" algn="ctr" rotWithShape="0">
                    <a:schemeClr val="accent4">
                      <a:lumMod val="20000"/>
                      <a:lumOff val="80000"/>
                    </a:schemeClr>
                  </a:outerShdw>
                </a:effectLst>
                <a:hlinkClick r:id="rId2">
                  <a:extLst>
                    <a:ext uri="{A12FA001-AC4F-418D-AE19-62706E023703}">
                      <ahyp:hlinkClr xmlns:ahyp="http://schemas.microsoft.com/office/drawing/2018/hyperlinkcolor" val="tx"/>
                    </a:ext>
                  </a:extLst>
                </a:hlinkClick>
              </a:rPr>
              <a:t>SYNERGISTIC SOFTWARE SOLUTIONS | IIIT-BANGALORE UPGRADE | </a:t>
            </a:r>
          </a:p>
          <a:p>
            <a:pPr marL="3837600" lvl="8" indent="-342900" algn="l">
              <a:spcBef>
                <a:spcPts val="0"/>
              </a:spcBef>
              <a:buFont typeface="Wingdings" panose="05000000000000000000" pitchFamily="2" charset="2"/>
              <a:buChar char="Ø"/>
            </a:pPr>
            <a:endParaRPr lang="en-IN" sz="400" b="1" u="sng" dirty="0">
              <a:effectLst>
                <a:outerShdw blurRad="50800" dist="50800" dir="5400000" algn="ctr" rotWithShape="0">
                  <a:schemeClr val="accent4">
                    <a:lumMod val="20000"/>
                    <a:lumOff val="80000"/>
                  </a:schemeClr>
                </a:outerShdw>
              </a:effectLst>
              <a:hlinkClick r:id="rId2">
                <a:extLst>
                  <a:ext uri="{A12FA001-AC4F-418D-AE19-62706E023703}">
                    <ahyp:hlinkClr xmlns:ahyp="http://schemas.microsoft.com/office/drawing/2018/hyperlinkcolor" val="tx"/>
                  </a:ext>
                </a:extLst>
              </a:hlinkClick>
            </a:endParaRPr>
          </a:p>
          <a:p>
            <a:pPr algn="l">
              <a:spcBef>
                <a:spcPts val="0"/>
              </a:spcBef>
            </a:pPr>
            <a:r>
              <a:rPr lang="en-IN" sz="2000" b="1" dirty="0">
                <a:effectLst>
                  <a:outerShdw blurRad="50800" dist="50800" dir="5400000" algn="ctr" rotWithShape="0">
                    <a:schemeClr val="accent4">
                      <a:lumMod val="20000"/>
                      <a:lumOff val="80000"/>
                    </a:schemeClr>
                  </a:outerShdw>
                </a:effectLst>
              </a:rPr>
              <a:t>       				       GREAT LEARNING | CORPORATE TRAINER | NARESH IT</a:t>
            </a:r>
          </a:p>
          <a:p>
            <a:pPr algn="l">
              <a:spcBef>
                <a:spcPts val="0"/>
              </a:spcBef>
            </a:pPr>
            <a:endParaRPr lang="en-IN" sz="2000" b="1" dirty="0">
              <a:effectLst>
                <a:outerShdw blurRad="50800" dist="50800" dir="5400000" algn="ctr" rotWithShape="0">
                  <a:schemeClr val="accent4">
                    <a:lumMod val="20000"/>
                    <a:lumOff val="80000"/>
                  </a:schemeClr>
                </a:outerShdw>
              </a:effectLst>
            </a:endParaRPr>
          </a:p>
          <a:p>
            <a:pPr marL="180000" indent="-342900" algn="l">
              <a:spcBef>
                <a:spcPts val="0"/>
              </a:spcBef>
              <a:buFont typeface="Wingdings" panose="05000000000000000000" pitchFamily="2" charset="2"/>
              <a:buChar char="Ø"/>
            </a:pPr>
            <a:r>
              <a:rPr lang="en-IN" b="1" dirty="0">
                <a:effectLst>
                  <a:outerShdw blurRad="50800" dist="50800" dir="5400000" algn="ctr" rotWithShape="0">
                    <a:schemeClr val="accent4">
                      <a:lumMod val="20000"/>
                      <a:lumOff val="80000"/>
                    </a:schemeClr>
                  </a:outerShdw>
                </a:effectLst>
              </a:rPr>
              <a:t>PERMANENET WORKING CLIENT </a:t>
            </a:r>
            <a:r>
              <a:rPr lang="en-IN" b="1" dirty="0">
                <a:effectLst>
                  <a:outerShdw blurRad="50800" dist="50800" dir="5400000" algn="ctr" rotWithShape="0">
                    <a:schemeClr val="accent4">
                      <a:lumMod val="20000"/>
                      <a:lumOff val="80000"/>
                    </a:schemeClr>
                  </a:outerShdw>
                </a:effectLst>
                <a:sym typeface="Wingdings" panose="05000000000000000000" pitchFamily="2" charset="2"/>
              </a:rPr>
              <a:t></a:t>
            </a:r>
            <a:r>
              <a:rPr lang="en-IN" b="1" dirty="0">
                <a:effectLst>
                  <a:outerShdw blurRad="50800" dist="50800" dir="5400000" algn="ctr" rotWithShape="0">
                    <a:schemeClr val="accent4">
                      <a:lumMod val="20000"/>
                      <a:lumOff val="80000"/>
                    </a:schemeClr>
                  </a:outerShdw>
                </a:effectLst>
              </a:rPr>
              <a:t> EUROPEAN BASED CLIENT </a:t>
            </a:r>
          </a:p>
          <a:p>
            <a:pPr marL="180000" indent="-342900" algn="l">
              <a:spcBef>
                <a:spcPts val="0"/>
              </a:spcBef>
              <a:buFont typeface="Wingdings" panose="05000000000000000000" pitchFamily="2" charset="2"/>
              <a:buChar char="Ø"/>
            </a:pPr>
            <a:r>
              <a:rPr lang="en-IN" b="1" dirty="0">
                <a:effectLst>
                  <a:outerShdw blurRad="50800" dist="50800" dir="5400000" algn="ctr" rotWithShape="0">
                    <a:schemeClr val="accent4">
                      <a:lumMod val="20000"/>
                      <a:lumOff val="80000"/>
                    </a:schemeClr>
                  </a:outerShdw>
                </a:effectLst>
              </a:rPr>
              <a:t>TRAINING MODE</a:t>
            </a:r>
            <a:r>
              <a:rPr lang="en-IN" b="1" dirty="0">
                <a:effectLst>
                  <a:outerShdw blurRad="50800" dist="50800" dir="5400000" algn="ctr" rotWithShape="0">
                    <a:schemeClr val="accent4">
                      <a:lumMod val="20000"/>
                      <a:lumOff val="80000"/>
                    </a:schemeClr>
                  </a:outerShdw>
                </a:effectLst>
                <a:sym typeface="Wingdings" panose="05000000000000000000" pitchFamily="2" charset="2"/>
              </a:rPr>
              <a:t></a:t>
            </a:r>
            <a:r>
              <a:rPr lang="en-IN" b="1" dirty="0">
                <a:effectLst>
                  <a:outerShdw blurRad="50800" dist="50800" dir="5400000" algn="ctr" rotWithShape="0">
                    <a:schemeClr val="accent4">
                      <a:lumMod val="20000"/>
                      <a:lumOff val="80000"/>
                    </a:schemeClr>
                  </a:outerShdw>
                </a:effectLst>
              </a:rPr>
              <a:t> OFFLINE &amp; ONLINE </a:t>
            </a:r>
          </a:p>
          <a:p>
            <a:pPr marL="180000" indent="-342900" algn="l">
              <a:spcBef>
                <a:spcPts val="0"/>
              </a:spcBef>
              <a:buFont typeface="Wingdings" panose="05000000000000000000" pitchFamily="2" charset="2"/>
              <a:buChar char="Ø"/>
            </a:pPr>
            <a:r>
              <a:rPr lang="en-IN" b="1" dirty="0">
                <a:effectLst>
                  <a:outerShdw blurRad="50800" dist="50800" dir="5400000" algn="ctr" rotWithShape="0">
                    <a:schemeClr val="accent4">
                      <a:lumMod val="20000"/>
                      <a:lumOff val="80000"/>
                    </a:schemeClr>
                  </a:outerShdw>
                </a:effectLst>
              </a:rPr>
              <a:t>OFFLINE LOCATION</a:t>
            </a:r>
            <a:r>
              <a:rPr lang="en-IN" b="1" dirty="0">
                <a:effectLst>
                  <a:outerShdw blurRad="50800" dist="50800" dir="5400000" algn="ctr" rotWithShape="0">
                    <a:schemeClr val="accent4">
                      <a:lumMod val="20000"/>
                      <a:lumOff val="80000"/>
                    </a:schemeClr>
                  </a:outerShdw>
                </a:effectLst>
                <a:sym typeface="Wingdings" panose="05000000000000000000" pitchFamily="2" charset="2"/>
              </a:rPr>
              <a:t></a:t>
            </a:r>
            <a:r>
              <a:rPr lang="en-IN" b="1" dirty="0">
                <a:effectLst>
                  <a:outerShdw blurRad="50800" dist="50800" dir="5400000" algn="ctr" rotWithShape="0">
                    <a:schemeClr val="accent4">
                      <a:lumMod val="20000"/>
                      <a:lumOff val="80000"/>
                    </a:schemeClr>
                  </a:outerShdw>
                </a:effectLst>
              </a:rPr>
              <a:t> AMEERPET, HYDERBAD</a:t>
            </a:r>
          </a:p>
          <a:p>
            <a:pPr marL="180000" indent="-342900" algn="l">
              <a:spcBef>
                <a:spcPts val="0"/>
              </a:spcBef>
              <a:buFont typeface="Wingdings" panose="05000000000000000000" pitchFamily="2" charset="2"/>
              <a:buChar char="Ø"/>
            </a:pPr>
            <a:r>
              <a:rPr lang="en-IN" b="1" dirty="0">
                <a:effectLst>
                  <a:outerShdw blurRad="50800" dist="50800" dir="5400000" algn="ctr" rotWithShape="0">
                    <a:schemeClr val="accent4">
                      <a:lumMod val="20000"/>
                      <a:lumOff val="80000"/>
                    </a:schemeClr>
                  </a:outerShdw>
                </a:effectLst>
              </a:rPr>
              <a:t>OFFLINE LAB </a:t>
            </a:r>
            <a:r>
              <a:rPr lang="en-IN" b="1" dirty="0">
                <a:effectLst>
                  <a:outerShdw blurRad="50800" dist="50800" dir="5400000" algn="ctr" rotWithShape="0">
                    <a:schemeClr val="accent4">
                      <a:lumMod val="20000"/>
                      <a:lumOff val="80000"/>
                    </a:schemeClr>
                  </a:outerShdw>
                </a:effectLst>
                <a:sym typeface="Wingdings" panose="05000000000000000000" pitchFamily="2" charset="2"/>
              </a:rPr>
              <a:t> PHYSICAL LAB &amp; ONLINE LEARNER  VIRTUAL LAB</a:t>
            </a:r>
            <a:endParaRPr lang="en-IN" b="1" dirty="0">
              <a:effectLst>
                <a:outerShdw blurRad="50800" dist="50800" dir="5400000" algn="ctr" rotWithShape="0">
                  <a:schemeClr val="accent4">
                    <a:lumMod val="20000"/>
                    <a:lumOff val="80000"/>
                  </a:schemeClr>
                </a:outerShdw>
              </a:effectLst>
            </a:endParaRPr>
          </a:p>
          <a:p>
            <a:pPr marL="180000" indent="-342900" algn="l">
              <a:spcBef>
                <a:spcPts val="0"/>
              </a:spcBef>
              <a:buFont typeface="Wingdings" panose="05000000000000000000" pitchFamily="2" charset="2"/>
              <a:buChar char="Ø"/>
            </a:pPr>
            <a:r>
              <a:rPr lang="en-IN" b="1" dirty="0">
                <a:effectLst>
                  <a:outerShdw blurRad="50800" dist="50800" dir="5400000" algn="ctr" rotWithShape="0">
                    <a:schemeClr val="accent4">
                      <a:lumMod val="20000"/>
                      <a:lumOff val="80000"/>
                    </a:schemeClr>
                  </a:outerShdw>
                </a:effectLst>
              </a:rPr>
              <a:t>DURATION</a:t>
            </a:r>
            <a:r>
              <a:rPr lang="en-IN" b="1" dirty="0">
                <a:effectLst>
                  <a:outerShdw blurRad="50800" dist="50800" dir="5400000" algn="ctr" rotWithShape="0">
                    <a:schemeClr val="accent4">
                      <a:lumMod val="20000"/>
                      <a:lumOff val="80000"/>
                    </a:schemeClr>
                  </a:outerShdw>
                </a:effectLst>
                <a:sym typeface="Wingdings" panose="05000000000000000000" pitchFamily="2" charset="2"/>
              </a:rPr>
              <a:t></a:t>
            </a:r>
            <a:r>
              <a:rPr lang="en-IN" b="1" dirty="0">
                <a:effectLst>
                  <a:outerShdw blurRad="50800" dist="50800" dir="5400000" algn="ctr" rotWithShape="0">
                    <a:schemeClr val="accent4">
                      <a:lumMod val="20000"/>
                      <a:lumOff val="80000"/>
                    </a:schemeClr>
                  </a:outerShdw>
                </a:effectLst>
              </a:rPr>
              <a:t> 5-6 MONTHS  &amp; TIME </a:t>
            </a:r>
            <a:r>
              <a:rPr lang="en-IN" b="1" dirty="0">
                <a:effectLst>
                  <a:outerShdw blurRad="50800" dist="50800" dir="5400000" algn="ctr" rotWithShape="0">
                    <a:schemeClr val="accent4">
                      <a:lumMod val="20000"/>
                      <a:lumOff val="80000"/>
                    </a:schemeClr>
                  </a:outerShdw>
                </a:effectLst>
                <a:sym typeface="Wingdings" panose="05000000000000000000" pitchFamily="2" charset="2"/>
              </a:rPr>
              <a:t> 10:30AM</a:t>
            </a:r>
            <a:endParaRPr lang="en-IN" b="1" dirty="0">
              <a:effectLst>
                <a:outerShdw blurRad="50800" dist="50800" dir="5400000" algn="ctr" rotWithShape="0">
                  <a:schemeClr val="accent4">
                    <a:lumMod val="20000"/>
                    <a:lumOff val="80000"/>
                  </a:schemeClr>
                </a:outerShdw>
              </a:effectLst>
            </a:endParaRPr>
          </a:p>
          <a:p>
            <a:pPr marL="180000" indent="-342900" algn="l">
              <a:spcBef>
                <a:spcPts val="0"/>
              </a:spcBef>
              <a:buFont typeface="Wingdings" panose="05000000000000000000" pitchFamily="2" charset="2"/>
              <a:buChar char="Ø"/>
            </a:pPr>
            <a:r>
              <a:rPr lang="en-IN" b="1" dirty="0">
                <a:effectLst>
                  <a:outerShdw blurRad="50800" dist="50800" dir="5400000" algn="ctr" rotWithShape="0">
                    <a:schemeClr val="accent4">
                      <a:lumMod val="20000"/>
                      <a:lumOff val="80000"/>
                    </a:schemeClr>
                  </a:outerShdw>
                </a:effectLst>
              </a:rPr>
              <a:t>CLASS DAY</a:t>
            </a:r>
            <a:r>
              <a:rPr lang="en-IN" b="1" dirty="0">
                <a:effectLst>
                  <a:outerShdw blurRad="50800" dist="50800" dir="5400000" algn="ctr" rotWithShape="0">
                    <a:schemeClr val="accent4">
                      <a:lumMod val="20000"/>
                      <a:lumOff val="80000"/>
                    </a:schemeClr>
                  </a:outerShdw>
                </a:effectLst>
                <a:sym typeface="Wingdings" panose="05000000000000000000" pitchFamily="2" charset="2"/>
              </a:rPr>
              <a:t></a:t>
            </a:r>
            <a:r>
              <a:rPr lang="en-IN" b="1" dirty="0">
                <a:effectLst>
                  <a:outerShdw blurRad="50800" dist="50800" dir="5400000" algn="ctr" rotWithShape="0">
                    <a:schemeClr val="accent4">
                      <a:lumMod val="20000"/>
                      <a:lumOff val="80000"/>
                    </a:schemeClr>
                  </a:outerShdw>
                </a:effectLst>
              </a:rPr>
              <a:t> MON - SAT || 2</a:t>
            </a:r>
            <a:r>
              <a:rPr lang="en-IN" b="1" baseline="30000" dirty="0">
                <a:effectLst>
                  <a:outerShdw blurRad="50800" dist="50800" dir="5400000" algn="ctr" rotWithShape="0">
                    <a:schemeClr val="accent4">
                      <a:lumMod val="20000"/>
                      <a:lumOff val="80000"/>
                    </a:schemeClr>
                  </a:outerShdw>
                </a:effectLst>
              </a:rPr>
              <a:t>nd</a:t>
            </a:r>
            <a:r>
              <a:rPr lang="en-IN" b="1" dirty="0">
                <a:effectLst>
                  <a:outerShdw blurRad="50800" dist="50800" dir="5400000" algn="ctr" rotWithShape="0">
                    <a:schemeClr val="accent4">
                      <a:lumMod val="20000"/>
                      <a:lumOff val="80000"/>
                    </a:schemeClr>
                  </a:outerShdw>
                </a:effectLst>
              </a:rPr>
              <a:t> &amp; 4</a:t>
            </a:r>
            <a:r>
              <a:rPr lang="en-IN" b="1" baseline="30000" dirty="0">
                <a:effectLst>
                  <a:outerShdw blurRad="50800" dist="50800" dir="5400000" algn="ctr" rotWithShape="0">
                    <a:schemeClr val="accent4">
                      <a:lumMod val="20000"/>
                      <a:lumOff val="80000"/>
                    </a:schemeClr>
                  </a:outerShdw>
                </a:effectLst>
              </a:rPr>
              <a:t>th</a:t>
            </a:r>
            <a:r>
              <a:rPr lang="en-IN" b="1" dirty="0">
                <a:effectLst>
                  <a:outerShdw blurRad="50800" dist="50800" dir="5400000" algn="ctr" rotWithShape="0">
                    <a:schemeClr val="accent4">
                      <a:lumMod val="20000"/>
                      <a:lumOff val="80000"/>
                    </a:schemeClr>
                  </a:outerShdw>
                </a:effectLst>
              </a:rPr>
              <a:t> WEEK– SATURDAY</a:t>
            </a:r>
          </a:p>
          <a:p>
            <a:pPr marL="180000" indent="-342900" algn="l">
              <a:spcBef>
                <a:spcPts val="0"/>
              </a:spcBef>
              <a:buFont typeface="Wingdings" panose="05000000000000000000" pitchFamily="2" charset="2"/>
              <a:buChar char="Ø"/>
            </a:pPr>
            <a:r>
              <a:rPr lang="en-IN" b="1" dirty="0">
                <a:effectLst>
                  <a:outerShdw blurRad="50800" dist="50800" dir="5400000" algn="ctr" rotWithShape="0">
                    <a:schemeClr val="accent4">
                      <a:lumMod val="20000"/>
                      <a:lumOff val="80000"/>
                    </a:schemeClr>
                  </a:outerShdw>
                </a:effectLst>
              </a:rPr>
              <a:t>MICROSOFT CERTIFIED DATASCIENTIST</a:t>
            </a:r>
          </a:p>
          <a:p>
            <a:pPr marL="180000" indent="-342900" algn="l">
              <a:spcBef>
                <a:spcPts val="0"/>
              </a:spcBef>
              <a:buFont typeface="Wingdings" panose="05000000000000000000" pitchFamily="2" charset="2"/>
              <a:buChar char="Ø"/>
            </a:pPr>
            <a:r>
              <a:rPr lang="en-IN" b="1" dirty="0">
                <a:effectLst>
                  <a:outerShdw blurRad="50800" dist="50800" dir="5400000" algn="ctr" rotWithShape="0">
                    <a:schemeClr val="accent4">
                      <a:lumMod val="20000"/>
                      <a:lumOff val="80000"/>
                    </a:schemeClr>
                  </a:outerShdw>
                </a:effectLst>
              </a:rPr>
              <a:t>GOOGLE CERTIFIED GENERATIVE AI ENGIEER </a:t>
            </a:r>
          </a:p>
          <a:p>
            <a:pPr algn="l">
              <a:spcBef>
                <a:spcPts val="0"/>
              </a:spcBef>
            </a:pPr>
            <a:endParaRPr lang="en-IN" b="1" dirty="0">
              <a:effectLst>
                <a:outerShdw blurRad="50800" dist="50800" dir="5400000" algn="ctr" rotWithShape="0">
                  <a:schemeClr val="accent4">
                    <a:lumMod val="20000"/>
                    <a:lumOff val="80000"/>
                  </a:schemeClr>
                </a:outerShdw>
              </a:effectLst>
            </a:endParaRPr>
          </a:p>
          <a:p>
            <a:pPr marL="342900" indent="-342900" algn="l">
              <a:spcBef>
                <a:spcPts val="0"/>
              </a:spcBef>
              <a:buFont typeface="Wingdings" panose="05000000000000000000" pitchFamily="2" charset="2"/>
              <a:buChar char="Ø"/>
            </a:pPr>
            <a:r>
              <a:rPr lang="en-IN" b="1" u="sng" dirty="0">
                <a:solidFill>
                  <a:schemeClr val="accent2">
                    <a:lumMod val="75000"/>
                  </a:schemeClr>
                </a:solidFill>
                <a:effectLst>
                  <a:outerShdw blurRad="50800" dist="50800" dir="5400000" algn="ctr" rotWithShape="0">
                    <a:schemeClr val="accent4">
                      <a:lumMod val="20000"/>
                      <a:lumOff val="80000"/>
                    </a:schemeClr>
                  </a:outerShdw>
                </a:effectLst>
              </a:rPr>
              <a:t>youtube.com/</a:t>
            </a:r>
            <a:r>
              <a:rPr lang="en-IN" b="1" u="sng" dirty="0" err="1">
                <a:solidFill>
                  <a:schemeClr val="accent2">
                    <a:lumMod val="75000"/>
                  </a:schemeClr>
                </a:solidFill>
                <a:effectLst>
                  <a:outerShdw blurRad="50800" dist="50800" dir="5400000" algn="ctr" rotWithShape="0">
                    <a:schemeClr val="accent4">
                      <a:lumMod val="20000"/>
                      <a:lumOff val="80000"/>
                    </a:schemeClr>
                  </a:outerShdw>
                </a:effectLst>
              </a:rPr>
              <a:t>watch?v</a:t>
            </a:r>
            <a:r>
              <a:rPr lang="en-IN" b="1" u="sng" dirty="0">
                <a:solidFill>
                  <a:schemeClr val="accent2">
                    <a:lumMod val="75000"/>
                  </a:schemeClr>
                </a:solidFill>
                <a:effectLst>
                  <a:outerShdw blurRad="50800" dist="50800" dir="5400000" algn="ctr" rotWithShape="0">
                    <a:schemeClr val="accent4">
                      <a:lumMod val="20000"/>
                      <a:lumOff val="80000"/>
                    </a:schemeClr>
                  </a:outerShdw>
                </a:effectLst>
              </a:rPr>
              <a:t>=TR_OCx5z-m8&amp;t=98s </a:t>
            </a:r>
          </a:p>
          <a:p>
            <a:pPr marL="180000" indent="-342900" algn="l">
              <a:spcBef>
                <a:spcPts val="0"/>
              </a:spcBef>
              <a:buFont typeface="Wingdings" panose="05000000000000000000" pitchFamily="2" charset="2"/>
              <a:buChar char="Ø"/>
            </a:pPr>
            <a:r>
              <a:rPr lang="en-IN" b="1" u="sng" dirty="0">
                <a:solidFill>
                  <a:schemeClr val="accent2">
                    <a:lumMod val="75000"/>
                  </a:schemeClr>
                </a:solidFill>
                <a:effectLst>
                  <a:outerShdw blurRad="50800" dist="50800" dir="5400000" algn="ctr" rotWithShape="0">
                    <a:schemeClr val="accent4">
                      <a:lumMod val="20000"/>
                      <a:lumOff val="80000"/>
                    </a:schemeClr>
                  </a:outerShdw>
                </a:effectLst>
              </a:rPr>
              <a:t>LINKEDIN </a:t>
            </a:r>
            <a:r>
              <a:rPr lang="en-IN" b="1" u="sng" dirty="0">
                <a:solidFill>
                  <a:schemeClr val="accent2">
                    <a:lumMod val="75000"/>
                  </a:schemeClr>
                </a:solidFill>
                <a:effectLst>
                  <a:outerShdw blurRad="50800" dist="50800" dir="5400000" algn="ctr" rotWithShape="0">
                    <a:schemeClr val="accent4">
                      <a:lumMod val="20000"/>
                      <a:lumOff val="80000"/>
                    </a:schemeClr>
                  </a:outerShdw>
                </a:effectLst>
                <a:sym typeface="Wingdings" panose="05000000000000000000" pitchFamily="2" charset="2"/>
              </a:rPr>
              <a:t>https://www.linkedin.com/in/kodi-prakash-senapati-a95a60182/</a:t>
            </a:r>
          </a:p>
          <a:p>
            <a:pPr marL="342900" indent="-342900" algn="l">
              <a:spcBef>
                <a:spcPts val="0"/>
              </a:spcBef>
              <a:buFont typeface="Wingdings" panose="05000000000000000000" pitchFamily="2" charset="2"/>
              <a:buChar char="Ø"/>
            </a:pPr>
            <a:endParaRPr lang="en-IN" b="1" u="sng" dirty="0">
              <a:effectLst>
                <a:outerShdw blurRad="50800" dist="50800" dir="5400000" algn="ctr" rotWithShape="0">
                  <a:schemeClr val="accent4">
                    <a:lumMod val="20000"/>
                    <a:lumOff val="80000"/>
                  </a:schemeClr>
                </a:outerShdw>
              </a:effectLst>
            </a:endParaRPr>
          </a:p>
          <a:p>
            <a:pPr marL="342900" indent="-342900" algn="l">
              <a:spcBef>
                <a:spcPts val="0"/>
              </a:spcBef>
              <a:buFont typeface="Wingdings" panose="05000000000000000000" pitchFamily="2" charset="2"/>
              <a:buChar char="Ø"/>
            </a:pPr>
            <a:endParaRPr lang="en-IN" b="1" dirty="0">
              <a:effectLst>
                <a:outerShdw blurRad="50800" dist="50800" dir="5400000" algn="ctr" rotWithShape="0">
                  <a:schemeClr val="accent4">
                    <a:lumMod val="20000"/>
                    <a:lumOff val="80000"/>
                  </a:schemeClr>
                </a:outerShdw>
              </a:effectLst>
            </a:endParaRPr>
          </a:p>
          <a:p>
            <a:pPr algn="l">
              <a:spcBef>
                <a:spcPts val="0"/>
              </a:spcBef>
            </a:pPr>
            <a:endParaRPr lang="en-IN" b="1" dirty="0">
              <a:effectLst>
                <a:outerShdw blurRad="50800" dist="50800" dir="5400000" algn="ctr" rotWithShape="0">
                  <a:schemeClr val="accent4">
                    <a:lumMod val="20000"/>
                    <a:lumOff val="80000"/>
                  </a:schemeClr>
                </a:outerShdw>
              </a:effectLst>
            </a:endParaRPr>
          </a:p>
          <a:p>
            <a:pPr algn="l">
              <a:spcBef>
                <a:spcPts val="0"/>
              </a:spcBef>
            </a:pPr>
            <a:endParaRPr lang="en-IN" dirty="0">
              <a:effectLst>
                <a:outerShdw blurRad="50800" dist="50800" dir="5400000" algn="ctr" rotWithShape="0">
                  <a:schemeClr val="accent4">
                    <a:lumMod val="20000"/>
                    <a:lumOff val="80000"/>
                  </a:schemeClr>
                </a:outerShdw>
              </a:effectLst>
            </a:endParaRPr>
          </a:p>
        </p:txBody>
      </p:sp>
      <p:pic>
        <p:nvPicPr>
          <p:cNvPr id="6" name="Picture 5">
            <a:extLst>
              <a:ext uri="{FF2B5EF4-FFF2-40B4-BE49-F238E27FC236}">
                <a16:creationId xmlns:a16="http://schemas.microsoft.com/office/drawing/2014/main" id="{6093C97B-2D6F-8399-AADF-E4B44EA10331}"/>
              </a:ext>
            </a:extLst>
          </p:cNvPr>
          <p:cNvPicPr>
            <a:picLocks noChangeAspect="1"/>
          </p:cNvPicPr>
          <p:nvPr/>
        </p:nvPicPr>
        <p:blipFill rotWithShape="1">
          <a:blip r:embed="rId3"/>
          <a:srcRect l="4813" r="16187" b="-1"/>
          <a:stretch/>
        </p:blipFill>
        <p:spPr>
          <a:xfrm>
            <a:off x="9491472" y="3640948"/>
            <a:ext cx="2514600" cy="255938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graphicFrame>
        <p:nvGraphicFramePr>
          <p:cNvPr id="4" name="Object 3">
            <a:extLst>
              <a:ext uri="{FF2B5EF4-FFF2-40B4-BE49-F238E27FC236}">
                <a16:creationId xmlns:a16="http://schemas.microsoft.com/office/drawing/2014/main" id="{A5101719-8CB0-48B1-1A8B-D691D54CE2D6}"/>
              </a:ext>
            </a:extLst>
          </p:cNvPr>
          <p:cNvGraphicFramePr>
            <a:graphicFrameLocks noChangeAspect="1"/>
          </p:cNvGraphicFramePr>
          <p:nvPr/>
        </p:nvGraphicFramePr>
        <p:xfrm>
          <a:off x="6841046" y="5817235"/>
          <a:ext cx="1447800" cy="527050"/>
        </p:xfrm>
        <a:graphic>
          <a:graphicData uri="http://schemas.openxmlformats.org/presentationml/2006/ole">
            <mc:AlternateContent xmlns:mc="http://schemas.openxmlformats.org/markup-compatibility/2006">
              <mc:Choice xmlns:v="urn:schemas-microsoft-com:vml" Requires="v">
                <p:oleObj name="Packager Shell Object" showAsIcon="1" r:id="rId4" imgW="1447652" imgH="527234" progId="Package">
                  <p:embed/>
                </p:oleObj>
              </mc:Choice>
              <mc:Fallback>
                <p:oleObj name="Packager Shell Object" showAsIcon="1" r:id="rId4" imgW="1447652" imgH="527234" progId="Package">
                  <p:embed/>
                  <p:pic>
                    <p:nvPicPr>
                      <p:cNvPr id="4" name="Object 3">
                        <a:extLst>
                          <a:ext uri="{FF2B5EF4-FFF2-40B4-BE49-F238E27FC236}">
                            <a16:creationId xmlns:a16="http://schemas.microsoft.com/office/drawing/2014/main" id="{A5101719-8CB0-48B1-1A8B-D691D54CE2D6}"/>
                          </a:ext>
                        </a:extLst>
                      </p:cNvPr>
                      <p:cNvPicPr/>
                      <p:nvPr/>
                    </p:nvPicPr>
                    <p:blipFill>
                      <a:blip r:embed="rId5"/>
                      <a:stretch>
                        <a:fillRect/>
                      </a:stretch>
                    </p:blipFill>
                    <p:spPr>
                      <a:xfrm>
                        <a:off x="6841046" y="5817235"/>
                        <a:ext cx="1447800" cy="527050"/>
                      </a:xfrm>
                      <a:prstGeom prst="rect">
                        <a:avLst/>
                      </a:prstGeom>
                    </p:spPr>
                  </p:pic>
                </p:oleObj>
              </mc:Fallback>
            </mc:AlternateContent>
          </a:graphicData>
        </a:graphic>
      </p:graphicFrame>
    </p:spTree>
    <p:extLst>
      <p:ext uri="{BB962C8B-B14F-4D97-AF65-F5344CB8AC3E}">
        <p14:creationId xmlns:p14="http://schemas.microsoft.com/office/powerpoint/2010/main" val="609795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B5FCE8-9C4E-8969-81F9-16245CD78F57}"/>
              </a:ext>
            </a:extLst>
          </p:cNvPr>
          <p:cNvSpPr>
            <a:spLocks noGrp="1"/>
          </p:cNvSpPr>
          <p:nvPr>
            <p:ph type="ctrTitle"/>
          </p:nvPr>
        </p:nvSpPr>
        <p:spPr>
          <a:xfrm>
            <a:off x="468542" y="278364"/>
            <a:ext cx="6316133" cy="829994"/>
          </a:xfrm>
        </p:spPr>
        <p:txBody>
          <a:bodyPr vert="horz" lIns="91440" tIns="45720" rIns="91440" bIns="45720" rtlCol="0" anchor="b">
            <a:normAutofit/>
          </a:bodyPr>
          <a:lstStyle/>
          <a:p>
            <a:pPr algn="l"/>
            <a:r>
              <a:rPr lang="en-US" sz="3700" b="1" kern="1200" dirty="0">
                <a:solidFill>
                  <a:schemeClr val="bg1"/>
                </a:solidFill>
                <a:latin typeface="+mj-lt"/>
                <a:ea typeface="+mj-ea"/>
                <a:cs typeface="+mj-cs"/>
              </a:rPr>
              <a:t>DEEP DIVE INTO PRACTICLE</a:t>
            </a:r>
          </a:p>
        </p:txBody>
      </p:sp>
      <p:sp>
        <p:nvSpPr>
          <p:cNvPr id="70" name="Graphic 212">
            <a:extLst>
              <a:ext uri="{FF2B5EF4-FFF2-40B4-BE49-F238E27FC236}">
                <a16:creationId xmlns:a16="http://schemas.microsoft.com/office/drawing/2014/main" id="{52D7FCC1-2D52-49CE-A986-EE6E0CA64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72" name="Graphic 212">
            <a:extLst>
              <a:ext uri="{FF2B5EF4-FFF2-40B4-BE49-F238E27FC236}">
                <a16:creationId xmlns:a16="http://schemas.microsoft.com/office/drawing/2014/main" id="{28C3CACD-E5A7-4AAC-AE47-75CF7D30F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 name="Subtitle 2">
            <a:extLst>
              <a:ext uri="{FF2B5EF4-FFF2-40B4-BE49-F238E27FC236}">
                <a16:creationId xmlns:a16="http://schemas.microsoft.com/office/drawing/2014/main" id="{D862A1E7-FAEA-03B9-7667-BDF660A627AF}"/>
              </a:ext>
            </a:extLst>
          </p:cNvPr>
          <p:cNvSpPr>
            <a:spLocks noGrp="1"/>
          </p:cNvSpPr>
          <p:nvPr>
            <p:ph type="subTitle" idx="1"/>
          </p:nvPr>
        </p:nvSpPr>
        <p:spPr>
          <a:xfrm>
            <a:off x="-1" y="1340417"/>
            <a:ext cx="12191999" cy="5517583"/>
          </a:xfrm>
        </p:spPr>
        <p:txBody>
          <a:bodyPr vert="horz" lIns="91440" tIns="45720" rIns="91440" bIns="45720" rtlCol="0">
            <a:noAutofit/>
          </a:bodyPr>
          <a:lstStyle/>
          <a:p>
            <a:pPr indent="-228600" algn="l">
              <a:buFont typeface="Arial" panose="020B0604020202020204" pitchFamily="34" charset="0"/>
              <a:buChar char="•"/>
            </a:pPr>
            <a:r>
              <a:rPr lang="en-US" dirty="0">
                <a:solidFill>
                  <a:schemeClr val="bg1"/>
                </a:solidFill>
              </a:rPr>
              <a:t>SOFTWARE USING – GOOGLE COLAB</a:t>
            </a:r>
          </a:p>
          <a:p>
            <a:pPr indent="-228600" algn="l">
              <a:buFont typeface="Arial" panose="020B0604020202020204" pitchFamily="34" charset="0"/>
              <a:buChar char="•"/>
            </a:pPr>
            <a:r>
              <a:rPr lang="en-US" dirty="0">
                <a:solidFill>
                  <a:schemeClr val="bg1"/>
                </a:solidFill>
              </a:rPr>
              <a:t>TRANSFORMER – HUGGING FACE</a:t>
            </a:r>
          </a:p>
          <a:p>
            <a:pPr indent="-228600" algn="l">
              <a:buFont typeface="Arial" panose="020B0604020202020204" pitchFamily="34" charset="0"/>
              <a:buChar char="•"/>
            </a:pPr>
            <a:r>
              <a:rPr lang="en-US" dirty="0">
                <a:solidFill>
                  <a:schemeClr val="bg1"/>
                </a:solidFill>
              </a:rPr>
              <a:t>LLM MODEL – LLAMA 3.2 11B VISON MODEL      (LATEST MODEL) &amp; GATED MODEL </a:t>
            </a:r>
          </a:p>
          <a:p>
            <a:pPr indent="-228600" algn="l">
              <a:buFont typeface="Arial" panose="020B0604020202020204" pitchFamily="34" charset="0"/>
              <a:buChar char="•"/>
            </a:pPr>
            <a:r>
              <a:rPr lang="en-US" dirty="0">
                <a:solidFill>
                  <a:schemeClr val="bg1"/>
                </a:solidFill>
              </a:rPr>
              <a:t>LIBRARY </a:t>
            </a:r>
            <a:r>
              <a:rPr lang="en-US" dirty="0">
                <a:solidFill>
                  <a:schemeClr val="bg1"/>
                </a:solidFill>
                <a:sym typeface="Wingdings" panose="05000000000000000000" pitchFamily="2" charset="2"/>
              </a:rPr>
              <a:t> </a:t>
            </a:r>
            <a:r>
              <a:rPr lang="en-US" dirty="0">
                <a:solidFill>
                  <a:schemeClr val="bg1"/>
                </a:solidFill>
              </a:rPr>
              <a:t>  </a:t>
            </a:r>
          </a:p>
          <a:p>
            <a:pPr lvl="1" indent="-228600" algn="l">
              <a:buFont typeface="Arial" panose="020B0604020202020204" pitchFamily="34" charset="0"/>
              <a:buChar char="•"/>
            </a:pPr>
            <a:r>
              <a:rPr lang="en-US" dirty="0">
                <a:solidFill>
                  <a:schemeClr val="bg1"/>
                </a:solidFill>
              </a:rPr>
              <a:t>PYTORCH  </a:t>
            </a:r>
          </a:p>
          <a:p>
            <a:pPr lvl="1" indent="-228600" algn="l">
              <a:buFont typeface="Arial" panose="020B0604020202020204" pitchFamily="34" charset="0"/>
              <a:buChar char="•"/>
            </a:pPr>
            <a:r>
              <a:rPr lang="en-US" dirty="0">
                <a:solidFill>
                  <a:schemeClr val="bg1"/>
                </a:solidFill>
              </a:rPr>
              <a:t>PILLOW </a:t>
            </a:r>
          </a:p>
          <a:p>
            <a:pPr lvl="1" indent="-228600" algn="l">
              <a:buFont typeface="Arial" panose="020B0604020202020204" pitchFamily="34" charset="0"/>
              <a:buChar char="•"/>
            </a:pPr>
            <a:r>
              <a:rPr lang="en-US" dirty="0">
                <a:solidFill>
                  <a:schemeClr val="bg1"/>
                </a:solidFill>
              </a:rPr>
              <a:t>TORCHVISION  </a:t>
            </a:r>
          </a:p>
          <a:p>
            <a:pPr lvl="1" indent="-228600" algn="l">
              <a:buFont typeface="Arial" panose="020B0604020202020204" pitchFamily="34" charset="0"/>
              <a:buChar char="•"/>
            </a:pPr>
            <a:r>
              <a:rPr lang="en-US" dirty="0">
                <a:solidFill>
                  <a:schemeClr val="bg1"/>
                </a:solidFill>
              </a:rPr>
              <a:t>BITSANBYTES </a:t>
            </a:r>
          </a:p>
          <a:p>
            <a:pPr lvl="1" indent="-228600" algn="l">
              <a:buFont typeface="Arial" panose="020B0604020202020204" pitchFamily="34" charset="0"/>
              <a:buChar char="•"/>
            </a:pPr>
            <a:r>
              <a:rPr lang="en-US" dirty="0">
                <a:solidFill>
                  <a:schemeClr val="bg1"/>
                </a:solidFill>
              </a:rPr>
              <a:t>SENTENCEPIECE </a:t>
            </a:r>
          </a:p>
          <a:p>
            <a:pPr lvl="1" indent="-228600" algn="l">
              <a:buFont typeface="Arial" panose="020B0604020202020204" pitchFamily="34" charset="0"/>
              <a:buChar char="•"/>
            </a:pPr>
            <a:r>
              <a:rPr lang="en-US" dirty="0">
                <a:solidFill>
                  <a:schemeClr val="bg1"/>
                </a:solidFill>
              </a:rPr>
              <a:t> FAIRSCALE FIRE BLOBFILE </a:t>
            </a:r>
          </a:p>
          <a:p>
            <a:pPr lvl="1" indent="-228600" algn="l">
              <a:buFont typeface="Arial" panose="020B0604020202020204" pitchFamily="34" charset="0"/>
              <a:buChar char="•"/>
            </a:pPr>
            <a:r>
              <a:rPr lang="en-US" sz="2400" b="0" dirty="0">
                <a:solidFill>
                  <a:schemeClr val="bg1"/>
                </a:solidFill>
                <a:effectLst/>
                <a:hlinkClick r:id="rId4"/>
              </a:rPr>
              <a:t>https://github.com/huggingface/accelerate</a:t>
            </a:r>
            <a:endParaRPr lang="en-US" sz="2400" b="0" dirty="0">
              <a:solidFill>
                <a:schemeClr val="bg1"/>
              </a:solidFill>
              <a:effectLst/>
            </a:endParaRPr>
          </a:p>
          <a:p>
            <a:pPr lvl="1" indent="-228600" algn="l">
              <a:buFont typeface="Arial" panose="020B0604020202020204" pitchFamily="34" charset="0"/>
              <a:buChar char="•"/>
            </a:pPr>
            <a:r>
              <a:rPr lang="en-US" sz="2400" b="0" dirty="0">
                <a:solidFill>
                  <a:schemeClr val="bg1"/>
                </a:solidFill>
                <a:effectLst/>
                <a:hlinkClick r:id="rId5"/>
              </a:rPr>
              <a:t>https://github.com/huggingface/transformers</a:t>
            </a:r>
            <a:endParaRPr lang="en-US" sz="2400" dirty="0">
              <a:solidFill>
                <a:schemeClr val="bg1"/>
              </a:solidFill>
            </a:endParaRPr>
          </a:p>
          <a:p>
            <a:pPr marL="228600" lvl="1" algn="l"/>
            <a:r>
              <a:rPr lang="en-IN" sz="2000" b="0" dirty="0" err="1">
                <a:solidFill>
                  <a:srgbClr val="D4D4D4"/>
                </a:solidFill>
                <a:effectLst/>
                <a:latin typeface="Courier New" panose="02070309020205020404" pitchFamily="49" charset="0"/>
              </a:rPr>
              <a:t>url</a:t>
            </a:r>
            <a:r>
              <a:rPr lang="en-IN" sz="2000" b="0" dirty="0">
                <a:solidFill>
                  <a:srgbClr val="D4D4D4"/>
                </a:solidFill>
                <a:effectLst/>
                <a:latin typeface="Courier New" panose="02070309020205020404" pitchFamily="49" charset="0"/>
              </a:rPr>
              <a:t>= </a:t>
            </a:r>
            <a:r>
              <a:rPr lang="en-IN" sz="2000" b="0" dirty="0">
                <a:solidFill>
                  <a:srgbClr val="CE9178"/>
                </a:solidFill>
                <a:effectLst/>
                <a:latin typeface="Courier New" panose="02070309020205020404" pitchFamily="49" charset="0"/>
              </a:rPr>
              <a:t>https://huggingface.co/datasets/huggingface/documentation-images/resolve/0052a70beed5bf71b92610a43a52df6d286cd5f3/diffusers/rabbit.jpg</a:t>
            </a:r>
            <a:endParaRPr lang="en-IN" sz="2000" b="0" dirty="0">
              <a:solidFill>
                <a:srgbClr val="D4D4D4"/>
              </a:solidFill>
              <a:effectLst/>
              <a:latin typeface="Courier New" panose="02070309020205020404" pitchFamily="49" charset="0"/>
            </a:endParaRPr>
          </a:p>
          <a:p>
            <a:pPr lvl="1" indent="-228600" algn="l">
              <a:buFont typeface="Arial" panose="020B0604020202020204" pitchFamily="34" charset="0"/>
              <a:buChar char="•"/>
            </a:pPr>
            <a:endParaRPr lang="en-US" sz="2400" b="0" dirty="0">
              <a:solidFill>
                <a:schemeClr val="bg1"/>
              </a:solidFill>
              <a:effectLst/>
            </a:endParaRPr>
          </a:p>
          <a:p>
            <a:pPr indent="-228600" algn="l">
              <a:buFont typeface="Arial" panose="020B0604020202020204" pitchFamily="34" charset="0"/>
              <a:buChar char="•"/>
            </a:pPr>
            <a:endParaRPr lang="en-US" b="0" dirty="0">
              <a:solidFill>
                <a:schemeClr val="bg1"/>
              </a:solidFill>
              <a:effectLst/>
            </a:endParaRPr>
          </a:p>
          <a:p>
            <a:pPr indent="-228600" algn="l">
              <a:buFont typeface="Arial" panose="020B0604020202020204" pitchFamily="34" charset="0"/>
              <a:buChar char="•"/>
            </a:pPr>
            <a:endParaRPr lang="en-US" dirty="0">
              <a:solidFill>
                <a:schemeClr val="bg1"/>
              </a:solidFill>
            </a:endParaRPr>
          </a:p>
        </p:txBody>
      </p:sp>
      <p:grpSp>
        <p:nvGrpSpPr>
          <p:cNvPr id="74" name="Group 73">
            <a:extLst>
              <a:ext uri="{FF2B5EF4-FFF2-40B4-BE49-F238E27FC236}">
                <a16:creationId xmlns:a16="http://schemas.microsoft.com/office/drawing/2014/main" id="{3A35C15A-135A-4FD3-BA11-A046CFA390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1531" y="1226111"/>
            <a:ext cx="1598829" cy="531293"/>
            <a:chOff x="6491531" y="1420258"/>
            <a:chExt cx="1598829" cy="531293"/>
          </a:xfrm>
          <a:solidFill>
            <a:schemeClr val="bg1"/>
          </a:solidFill>
        </p:grpSpPr>
        <p:grpSp>
          <p:nvGrpSpPr>
            <p:cNvPr id="75" name="Graphic 190">
              <a:extLst>
                <a:ext uri="{FF2B5EF4-FFF2-40B4-BE49-F238E27FC236}">
                  <a16:creationId xmlns:a16="http://schemas.microsoft.com/office/drawing/2014/main" id="{61E65A99-85A2-448D-AA1F-7690BD01A7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79" name="Freeform: Shape 78">
                <a:extLst>
                  <a:ext uri="{FF2B5EF4-FFF2-40B4-BE49-F238E27FC236}">
                    <a16:creationId xmlns:a16="http://schemas.microsoft.com/office/drawing/2014/main" id="{A127EC05-3250-408F-8F9F-A73F8B9B1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E6D9B8D4-23BB-4CD2-A0FF-95423AFEB0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76" name="Graphic 190">
              <a:extLst>
                <a:ext uri="{FF2B5EF4-FFF2-40B4-BE49-F238E27FC236}">
                  <a16:creationId xmlns:a16="http://schemas.microsoft.com/office/drawing/2014/main" id="{91DC38B0-ED19-4BAC-A009-485461F23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77" name="Freeform: Shape 76">
                <a:extLst>
                  <a:ext uri="{FF2B5EF4-FFF2-40B4-BE49-F238E27FC236}">
                    <a16:creationId xmlns:a16="http://schemas.microsoft.com/office/drawing/2014/main" id="{1A2C10C3-E625-41E2-8047-2AE4A87F3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F0340A9-BD8A-4ABB-9AC1-7A14DF22E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pic>
        <p:nvPicPr>
          <p:cNvPr id="13" name="Video 12" descr="Deep Ocean Bubbles">
            <a:extLst>
              <a:ext uri="{FF2B5EF4-FFF2-40B4-BE49-F238E27FC236}">
                <a16:creationId xmlns:a16="http://schemas.microsoft.com/office/drawing/2014/main" id="{93C414C5-7FFA-D296-17C9-8AEA5E2DD53E}"/>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r="1" b="285"/>
          <a:stretch/>
        </p:blipFill>
        <p:spPr>
          <a:xfrm>
            <a:off x="6631951" y="1960362"/>
            <a:ext cx="5289116" cy="2465654"/>
          </a:xfrm>
          <a:prstGeom prst="rect">
            <a:avLst/>
          </a:prstGeom>
        </p:spPr>
      </p:pic>
      <p:grpSp>
        <p:nvGrpSpPr>
          <p:cNvPr id="82" name="Group 81">
            <a:extLst>
              <a:ext uri="{FF2B5EF4-FFF2-40B4-BE49-F238E27FC236}">
                <a16:creationId xmlns:a16="http://schemas.microsoft.com/office/drawing/2014/main" id="{03AF83E4-4DE2-499C-9F36-0279E7E4F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54385" y="4452524"/>
            <a:ext cx="1443404" cy="1443428"/>
            <a:chOff x="10154385" y="4452524"/>
            <a:chExt cx="1443404" cy="1443428"/>
          </a:xfrm>
          <a:solidFill>
            <a:schemeClr val="bg1"/>
          </a:solidFill>
        </p:grpSpPr>
        <p:grpSp>
          <p:nvGrpSpPr>
            <p:cNvPr id="83" name="Graphic 4">
              <a:extLst>
                <a:ext uri="{FF2B5EF4-FFF2-40B4-BE49-F238E27FC236}">
                  <a16:creationId xmlns:a16="http://schemas.microsoft.com/office/drawing/2014/main" id="{0B09EB4D-4323-43F4-9970-42885A83A87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54" name="Freeform: Shape 253">
                <a:extLst>
                  <a:ext uri="{FF2B5EF4-FFF2-40B4-BE49-F238E27FC236}">
                    <a16:creationId xmlns:a16="http://schemas.microsoft.com/office/drawing/2014/main" id="{BA9C6284-1137-47FE-9471-23CA82494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A00A6D3C-23F9-41D9-B891-14D8E2E98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8F8D96F5-1ED7-4891-8D8B-A24E72DA7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0E9A3A72-EC37-423D-B309-A6487A86C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EBE630AB-13C0-44A2-80CA-C07483E93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B7768337-3D65-4FE5-8E1A-D79219E0A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968E4331-550E-4929-ACE8-D2ED2D6EA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768D8817-CAEE-45BB-820E-A67C68D48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350A8C31-0139-4ABD-967A-139738E8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9855AEE1-1C1C-4832-8B4C-042F59E02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A41C5A32-BD0A-4457-9CF7-97467FA2B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93C14A20-2E3C-49F8-AF55-C384FEB955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B167719-0D82-4ABF-9BC8-B073A847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60582DE-E250-4561-9298-E4FADEB90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20B635A-6E81-4D8A-98A3-141E57A6F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3909A0ED-D070-4792-A2EE-CCEB6BA6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4619A19C-3B55-4085-8668-458999628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87D16772-2B59-486E-BE47-65D591C08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1D6A06B8-1E4A-497F-B977-F78E5D7D0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55BC53AD-5249-4FB1-AB74-3F71AAEB5A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36F8561A-874A-48BB-BCC2-07F002ED4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BA6B1B8F-9695-447F-BF2F-9010D40A0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454192F9-26C5-4212-BA60-CADA662AF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BFBDA013-4858-422E-AE7A-614BF71FB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42BA261C-0C75-431D-9FD5-2C3AA241B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0F8709D9-2655-4A39-9228-BCFCBF4122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9653F80B-5CF7-45EF-889B-FD0AAF483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2A1DA86A-7442-4897-88A4-EDD18A01C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39623279-A4CE-49AC-B5FA-CD224324B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EB9D8B4D-1BE5-4CD9-A592-D0D3D76911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769A47A3-F5B7-4BF0-B920-21A62F96F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6E5DCDE9-48A4-41BA-987D-CC72C62B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F51F840-3DBF-444E-BC79-718416C51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2DFD2B64-98D0-4E59-AE1F-693872F36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CF09CB65-8B7E-426C-A3FE-DD20196F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3149294-A5BC-4E62-A167-3CD55E05B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DB99FCDF-C9A0-40F7-ABDE-7247B2238D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0CE59751-EC07-43C1-A5F5-AF5D30EBB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4573CCF2-67F2-4BD1-A01C-1D064B908F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1C60C662-612D-485A-A50D-E938C6E49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0048F63C-A2BB-4D89-9649-91EC2045C0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1C29F96C-43D4-4F0F-A76D-4CED9C610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B660107F-776B-455F-AC78-225F21B81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EB1DB332-7265-477D-9A04-EDB3799DE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EBBEFE2D-1654-40D8-A838-45728A168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190211E2-64DF-4171-811B-B8A0CD87B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5F7CDCE8-8B48-4859-BDFE-FCB7BC6F5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B770A8C4-614E-4295-A937-718CC61B2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A699ADB6-675C-44B0-B96E-EDD7AC1F9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64875E98-2AA1-4001-90EA-2F3D9E017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5BEC7219-356F-4141-B57B-8BCD85BF7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564D4AAB-BB2C-4A77-BB45-94EEC66CD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CE9CF29A-81CA-4A03-8B04-55F566882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52FEFF22-7798-4730-9C0B-EC7EAFCD0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00149276-D167-4D2B-93F1-FD2958302B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E7DC22D5-A39C-4789-A952-D891488772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7BA51EF1-15F0-4193-AB83-F8C8A64D6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3FB75ADB-F020-4C56-91C6-9AB4629855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DBCE5CDF-BBF6-4E67-8CCE-9482D7EB4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138BABC-E51C-4F80-972E-CF44385C1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96B0C850-272E-4B08-8779-B872DCAA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2EEE54AF-B9C2-494D-9E02-2F67FEF7A2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D21349A4-F7C9-492C-A658-EA9F7538B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D88D1ED8-AC07-4621-9933-E10CE6122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6FD21FCD-1DA9-45C2-9AB5-548EE0E6E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C8BDD8CA-1442-470F-A5D3-FC8A87A103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3B8DF094-690E-4C13-8284-7A7C97441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FE0B926C-A114-444D-BA51-FECE28B03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00BDE6CC-5F54-4752-ACC4-E3BCF2BEE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6E28F857-CCD8-4222-84C0-A0B415E7B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CD2687E0-0214-44E6-8BB1-34F6B7BA8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7F1236AA-FC17-487E-83B1-D71BCB2A8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623384AA-72EF-4BCF-9137-194440583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1BD81D1B-2270-4FBE-B437-F0DBB8DDF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6411E268-F8CA-4C78-82ED-DDCF28B0B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D48F8732-5205-4843-A2EB-3E0EB18F9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DC5966DA-8E1A-43FF-A1A4-C6879B4564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E3BEFD3E-662F-4B38-859E-093A14241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06C52F63-F17B-4356-A3AE-9707D93D2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85706A28-0822-4064-AD3E-2A1F4E1C9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348A813F-1672-44DB-A207-F3494E7C2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6FC8AEBA-4BD5-4BB0-B004-A8B06B6A4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71ED8D8F-0325-426C-9257-1A5048211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FF054DF-85C2-466A-9D64-EB6D95AA8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2D01FA60-E77D-41EE-8228-CFB979E3D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AC8D6F02-E0C8-4EF5-9D41-E75C16C16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D111AAF-4EE4-4A89-84D2-4201F035D7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E8F4C133-3F54-4715-A7D6-4261B9A99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0BAA2E6B-E393-45EA-8AE6-A775AA69C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7DB4F953-9FE8-4B8D-A62B-CB20A7037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9D918AF2-85FB-436F-99DB-622B07664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1F078C58-0893-4D64-B685-BCB70CAC6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AEDA3784-7618-477C-A8B0-36FA393D6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AC49727-CA00-439E-82D4-B446B78965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6B67B441-65C8-4A53-968B-C56CB4086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94CEDDB5-CC85-4A9E-A73C-85D7B714F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80BF7883-770D-4CA2-BE01-C5F4B102B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7DF07BC6-9560-430C-86FA-AFA6F7DF0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B085920-7744-44C8-AF91-D2F16C997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22308C0A-08FC-4AAA-87B2-1E57033E4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B727BDA-993C-4BB5-8CED-8D50C55F7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1BB192D1-56DC-4342-911C-7D80A9084D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337ADC5A-E225-4E91-B940-2DD15330E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0D170CF5-349D-4588-8AD3-373D47A4E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297A6982-5B80-4376-A9D2-C11E9B084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0B14F779-546D-4011-8459-2E8E34C50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35AE6943-22C6-405D-A071-F8EC29DAB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2464DBFD-1DA1-456F-8427-CF66CD4C8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C9CA1114-00C4-448B-BF9A-9D70C709B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2101A885-A4A8-4AFE-9905-E510D58C8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661E165D-4826-43AD-AD75-1C965A71A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C1F2231A-5945-44AF-95E4-6D14529C8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1998F14A-698C-4220-92B8-2EC10C356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496E0BBF-D595-4DAE-91C6-4EB179C693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E31F1BC0-CB0A-4386-BE5E-7972AFB050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B1575BDE-4CFA-4FAD-9F64-692A6DBFF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9D32D2E3-5D5B-4751-A477-A26860AC1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92009233-25F1-4029-B170-318CBBA00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CCBFA5E5-8384-4D58-BD73-BA36E23E8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3ACBBAC3-185E-4C28-81AB-C9BE2A88D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225AF996-F3FB-4AF2-B954-BDF79069E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E10B0127-17D3-4B62-8708-9558A7945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A36A9D1B-B750-446F-99FF-E3280E32A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C078DB92-DE53-4BEC-BBD4-B5966EAA1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7334AD7D-F850-4E92-89F9-49EE6E3AA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14D983A3-96A9-4BB8-90D5-93B0E625F8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43A1FFE3-BB5F-4455-B23F-DA56AE791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C34E69E0-4115-4CAA-86FB-1D5A8830D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E5707C7C-BEB2-4920-9D44-8AF218FFB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D95D2E5E-6D1E-43FC-A231-E28A08296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DB511D52-FE0D-4F8D-AC2F-6806904C67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E4D31CC7-D38B-4566-A6F9-5CB84EEAA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48116577-FA2A-434D-83D4-213A1497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02288414-AA9B-4065-A506-AE5ED2ABC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92EAF5E5-70A0-4FE6-B906-6BCF9C49F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3DA12971-2CD2-4DE8-8B05-8B11B5614B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B9486073-CABC-45A3-B442-5959E5CE6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3EEB7953-85A2-4391-931C-CE88AC053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1BF2EBC9-4A08-4A35-8C75-15E51BA0A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1686BEF1-7F1A-40F6-BC3F-24221ACEC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5D2D2281-DA3F-41A6-B56E-2EE507826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B1EBA419-056B-478C-A25C-B349F4DDD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3DE38383-61B3-4E4E-B781-1C7DA04D65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F62AD048-154B-4830-A46F-263BA35AA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636A730F-15EE-440C-84B5-0541AE954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31AF286F-6D0E-447F-B4D1-24729E0D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36F64061-98E4-477D-BABF-CC6BA8D67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1C601616-D38B-4ED2-BD55-F5AEA36AB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E0593B16-48EE-41A8-B4AF-E03A74CBB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26B2406B-8A3A-4381-8D69-1178F16C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DF1F792D-BA16-4D8F-99C3-E5E6959A5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AA77D5AF-6FFE-4577-BC40-BA1902307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08F16A01-2EE8-4E4F-83CD-2000577D1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18ACB7FF-8D64-44A2-8571-7DB441D97E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E15E0D81-20B6-4D4C-9B7C-4D5A01B6A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8F687395-0ADA-4504-B6D0-D55493AB6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94D99C3F-4701-403D-A69E-EE345B0E4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0C6D9CF1-A535-4742-B2CF-B61ADC55E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E9EB265F-CF4E-4485-88F1-AE3CE1BE3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9B354D37-6517-4AF4-8195-9A7B43D20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2A3087FA-3C5B-4898-9FE2-633DAA0B74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C8D7AB32-147E-4110-ABBE-7F1FB6894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542ED17E-A6FC-4BC6-B7FE-EF9BC5B1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4610CFBC-B173-4CBE-BBD7-7E859FCA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7578019C-8AAF-4A81-84C4-155EB43FA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46936191-0661-4BD8-9A61-D00FAC97D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F7BC1D8F-F88B-4A19-B640-8DCC73992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47D77817-943A-4D8A-82EE-C309FC9FF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BF86E220-D031-40B7-B3A2-0C723E3A9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84" name="Graphic 4">
              <a:extLst>
                <a:ext uri="{FF2B5EF4-FFF2-40B4-BE49-F238E27FC236}">
                  <a16:creationId xmlns:a16="http://schemas.microsoft.com/office/drawing/2014/main" id="{226E1D80-1BFB-4A13-8F3C-94D54398C5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85" name="Freeform: Shape 84">
                <a:extLst>
                  <a:ext uri="{FF2B5EF4-FFF2-40B4-BE49-F238E27FC236}">
                    <a16:creationId xmlns:a16="http://schemas.microsoft.com/office/drawing/2014/main" id="{3DCC1C21-CB11-4506-90E4-37DCD97AF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68177170-8FD3-4752-B1DB-0186ADF9B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CAA5FB4-9073-4612-99F5-95E1C6D06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DE021324-18DD-4114-8992-9652707C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ECBC33B-D8EB-4804-9EA3-57C07B57C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03927C7-0E45-4B61-844A-4A626FDF6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AC6AF6E8-E748-47F7-B35C-567D5FBA6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1EC671E5-B299-470C-9C7A-A50106E51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7410EBDF-623D-41EF-82A4-9FB938A7B6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B6F866F8-B429-471B-9C2B-051BDCBAF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883B4FBD-06C8-4D5D-B0D9-755E4CD1A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E3FD149-0B2F-4DA0-9721-59B9FEE8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4D26DB48-036E-4616-BA8B-C606A7B58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8D6F6275-06AB-4316-B8C4-927E53487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E8CABF3-9C76-46A0-8DE9-F055C94A9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01A12ED9-6299-4ABD-9827-DD52FE22B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C0ADA37A-E396-4F92-AB19-D6994E0DD5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A96001A-BD0F-4CF9-A22B-545ED4F86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BD9ACB13-4C6C-4347-9F65-1309B33A1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1F17BE4A-72F8-4529-8558-E62103AEA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06708C3-D03F-4605-8C6F-AE8EDA08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520ADFA-68AE-4CE4-913A-F070A2817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3C6C63AD-C87A-403E-ADB5-4EDD034438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9370EAC6-89F0-4826-90D1-E55C33447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FB61DD4-AB7B-417A-AE96-B1D9CBAC10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4AD18D2-11BA-4192-9845-206C033F3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85892E2D-483A-4C0A-87C7-6FFA2EB5E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A4037ACD-005D-4907-942F-D565AF6C8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AA8FD84E-39BE-456B-84C5-E03698AAC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2FC47C2-6EF5-4D17-8703-527F28609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DD29BC8A-00E1-481E-8BA4-1AA7F4AA1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5AF6ABE5-726A-495B-A832-3851CB911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8E250A7-0600-440B-BEBC-61B2D4D7B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C36BEB1-881D-4496-AD7F-1CC4B46FA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371DFE25-AF37-409C-B032-5F47D715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9AF97A7-FC44-49BF-ABD1-59DB48B89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939D792-9C64-48CF-8607-C7873A563A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F69E48F-45D8-4A8A-A101-5DF775A5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EE47C3F3-8AC5-414F-8E20-25DA306C5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F09CB222-24C1-414A-B56E-EA3617D05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7FC26844-A93E-4C55-8619-F58615B4A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EA8BA8A-4848-4084-A841-501CECF28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34BC148C-3116-4C75-89DF-2BF348429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91F3F7CB-7B69-49A3-A09E-D20648831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58072F8C-2347-472F-9D9A-F5511BA40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322C76E0-8D4F-4788-9856-B1AB15B209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63A9EC23-E263-4098-AC45-E628E1A29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72211D0-3733-443C-999F-6CE736381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EC069AD-6364-4585-A8F1-931648A1B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39361719-49F1-40E3-9ABA-2FE9D7836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737F2D47-03EF-4AE6-ABB9-36506DF5A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2554F257-3BD2-493C-A5F1-FCC2C64C3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4D297D55-4523-4CE1-9A0F-3EA6B27F7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05D1D96-783B-407F-BF8C-B0773589E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95D03B3C-A55A-4738-A6FF-8F2DA5B99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D41CE56E-C4C8-427A-9E82-C1EEF78E8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2359086-D108-47DE-B6EA-0BEE1835D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FA49818-F2EA-427C-B93C-15E320DA1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435C1E1-0D80-4B30-8CAC-C6EDE1DE7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0FCB137-01B0-4770-AFC3-003DF7897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7D03298B-8D34-487C-9DF0-DB9AC8307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4698B28F-FFEF-44BA-B657-E59F80990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900A4B40-BCFB-46E4-AE4F-FCC5C6509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914CE6AE-7FAB-4A5D-8EA2-861CAF598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FF0F3D4A-D39F-48EE-934D-C73834DC5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09B630BB-5848-4C72-9F5A-FC8EBE7A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F662A334-5814-480B-861F-17661B60F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DC0FC730-550F-42A2-AE79-EEA30B11C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03054F4A-43DC-46A1-89D0-87DA8F315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5F66EF36-2C9F-49B2-B972-1BA82C8F3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47955EF8-6501-4579-B85F-DE5C0815F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0BA4174-EBEB-40DA-8B1D-6A7851E38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50512C7C-98D6-45AD-8CA4-1BEB01262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416CB557-0CE9-4015-A920-C6766A066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5EA7B3B4-3BF2-4B69-B300-5D86CCB0A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D887DF00-5D34-4A8B-9A84-C40D33623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EADE921C-83B0-4521-916F-E7EC5CFDA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5CEDA6FA-EB55-47AE-A005-BF546085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9DAC0C40-EF50-4632-B781-ACDAE95AF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582AAB43-E3D9-4272-8809-5F70B302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8C7D300-E0BD-4C12-92B1-0801266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CCA3ED35-2344-4402-B61B-3932E6945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949146BF-06FF-41BB-BDD3-B80BABB3AA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93A6A5F-F75B-4BBC-AADC-A84DA758E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77B21059-EA9B-4329-968B-81F7966D2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BFF9C99F-41B4-4789-934B-8BF03EA94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C180277F-7E18-4896-AE91-960B379D2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C95FE437-DA37-44C9-B975-96C6DD9DE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2A5369E-5DB7-4854-BBEC-D043F3A5F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B6B0D6D9-913A-4804-83B5-5A9858F57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29B4FACF-EF13-4EFA-86D3-D5B2B6703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BD767A9-D2A3-4942-B654-34DDDFD60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0C97F02F-13B9-4D7E-B916-BC8713CC0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99C0654B-0803-40FA-BF28-D8EA65F58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D44F31B6-3657-4241-A94E-EEDBFF0C9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3557624B-3CCB-43DA-998B-B1EC599C7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5B0CCD4-215D-456D-808C-F96ABB7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E4E038E-23E6-43BE-9A3B-523A28DF7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A686F1FD-4135-414B-8575-ED97CC8DB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36FBC8D5-B3FE-4E26-8B4F-5D5668A8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33A60C97-778A-4251-A66B-49769F0C2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CC04E3B-2AC3-4A7B-A425-DDABEA8AF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CEF7D0E1-459C-4A15-9F05-545F6430B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5797445-BFB3-4EB2-8B44-4BF2C9E91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E27FB1FC-477D-45B3-82B0-0F4936469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D94CF442-4FF2-41B3-8870-097DBAF4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24927C8-A42E-4B8D-84A4-50A58968B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379CB96-0D3A-4582-8650-A909955BA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31F84F2-CE93-4841-9AA6-BC9E35579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D1BED9D2-07EF-452E-AFA1-9A1E80AE2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C75A1A5-0A11-42EA-AF4E-FF5272125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275A1C7-FA96-4BBB-A7EF-A7ED02814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8CA8B3B4-73BE-41D5-900B-42FBF6AA7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0264B0D-E150-4641-BBB1-58080670E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BCC2D199-EF36-4077-A50C-D9FC99331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C6DCCA13-7F75-46F9-97B3-A9DA4C217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56C76EEB-75A4-418F-9FE0-CC513BC3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1E952CEF-EC1B-4714-8900-D2DFAEF30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2B899198-ADCC-4613-957B-7A40B17B1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5581AF7F-95DB-4163-B608-C04A61FB92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5616F834-835A-42B4-B51B-5AD285E28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EF598AFA-5F8F-4191-8881-1DE91BB2B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6623A080-F2C6-4664-B99C-99A9C287B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330E7091-D82F-490A-8F32-DE8745212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B340B39-E421-434F-AF1A-DAD7E7802D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6C2ED568-9809-4A18-A06A-87018A987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A6C26F4B-6369-4557-B6D4-A1B448B1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2CEA830-FB77-4EA5-9BAB-64B6F500F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E5A9B88C-3ADF-40D8-9E9B-42439F852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C9DEE2F-0410-4B1A-BED8-D1371CE8B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8A66E75A-959E-436D-B1F1-DBD1E460E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B35526DB-3749-43FA-84BA-E73EE1D1D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6503C90B-19EF-4925-A08A-AE40956A2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B98692DC-F401-45BC-ABC7-421F3391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8629B1A4-7BFC-4F45-9FAD-BB035C4E4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2F92592-AB8B-4732-BEE7-3E2B830EA3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9C3644DC-02D1-43FF-8ED1-0ECBBA4B3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4DC12AE3-E70C-4CD8-9A74-7567F99C4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0E0DDE12-8B48-4D21-8863-06298ED8B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C611F1DE-AF40-48FC-8A1E-0A175D439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4C2CAED-22FC-4450-8BBC-7811F7DF9B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F89E6B45-A41C-4735-A7F5-E4EFD5DCF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44BFE35C-5487-42E8-AC30-01FC1E4F51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3575E1A5-C3CB-4081-A394-36172B7DB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C9C6DF24-803A-44A1-B29A-B90297D39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22A7B096-566C-4312-AF19-D9A3B6BC0E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8B429767-12DD-4020-BC3E-9944CF36F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FF510776-417B-4B74-9082-ED3915450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FEF51D3D-E951-49CE-BCE4-D444BEF6B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B27BA73E-E784-4961-884D-F507DDE38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849019E-0178-4A1C-A5D8-DC3DFC572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0B49676D-9D41-4B2D-8FF9-69AC31CFD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6BDFE3E8-9647-4400-B019-8EDD4E688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EDD57B95-ED61-4561-9ADF-38126BADC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3744F230-BFBA-41B0-9FE2-481D1EAFFF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C32022D3-12E0-4BC1-8085-D6CBF3CDD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D1AED37F-874A-4B21-A522-FEBCB38F4C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5BB466E2-3497-4A3B-8777-FAA0AAEE2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A924D178-36E4-4E29-86E8-7716F3B4A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D0DF84E5-BB3D-4120-8FD3-98ECDA31B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E5B29635-10AC-481E-A2DE-80E9DE612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AAB430CA-3259-463F-85F9-B6E180323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8EF18909-FC9F-4845-B1DC-027E82B21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EFCE2389-D574-49C1-89EB-D8C7308883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D44B35A5-5216-45FC-8F0F-D80E383B4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9470F10A-F708-41AA-A910-5C288B355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CD73E13B-910B-40D2-B53F-6614C098B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8267FC95-0200-40B3-B043-D33BEA60D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9F14022C-37CD-4CDD-ACD1-86161EF00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70209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mute="1">
                <p:cTn id="12" repeatCount="indefinite" fill="hold" display="0">
                  <p:stCondLst>
                    <p:cond delay="indefinite"/>
                  </p:stCondLst>
                </p:cTn>
                <p:tgtEl>
                  <p:spTgt spid="1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D6B1E-5BAC-AD2B-506E-F372A011AE3D}"/>
              </a:ext>
            </a:extLst>
          </p:cNvPr>
          <p:cNvSpPr>
            <a:spLocks noGrp="1"/>
          </p:cNvSpPr>
          <p:nvPr>
            <p:ph type="ctrTitle"/>
          </p:nvPr>
        </p:nvSpPr>
        <p:spPr>
          <a:xfrm>
            <a:off x="0" y="-95792"/>
            <a:ext cx="12191999" cy="592182"/>
          </a:xfrm>
          <a:solidFill>
            <a:srgbClr val="002060"/>
          </a:solidFill>
        </p:spPr>
        <p:txBody>
          <a:bodyPr>
            <a:noAutofit/>
          </a:bodyPr>
          <a:lstStyle/>
          <a:p>
            <a:br>
              <a:rPr lang="en-IN" sz="2400" b="1" dirty="0">
                <a:solidFill>
                  <a:schemeClr val="bg1"/>
                </a:solidFill>
              </a:rPr>
            </a:br>
            <a:br>
              <a:rPr lang="en-IN" sz="2400" b="1" dirty="0">
                <a:solidFill>
                  <a:schemeClr val="bg1"/>
                </a:solidFill>
              </a:rPr>
            </a:br>
            <a:br>
              <a:rPr lang="en-IN" sz="2400" b="1" dirty="0">
                <a:solidFill>
                  <a:schemeClr val="bg1"/>
                </a:solidFill>
              </a:rPr>
            </a:br>
            <a:br>
              <a:rPr lang="en-IN" sz="2400" b="1" dirty="0">
                <a:solidFill>
                  <a:schemeClr val="bg1"/>
                </a:solidFill>
              </a:rPr>
            </a:br>
            <a:br>
              <a:rPr lang="en-IN" sz="2400" b="1" dirty="0">
                <a:solidFill>
                  <a:schemeClr val="bg1"/>
                </a:solidFill>
              </a:rPr>
            </a:br>
            <a:br>
              <a:rPr lang="en-IN" sz="2400" b="1" dirty="0">
                <a:solidFill>
                  <a:schemeClr val="bg1"/>
                </a:solidFill>
              </a:rPr>
            </a:br>
            <a:br>
              <a:rPr lang="en-IN" sz="2400" b="1" dirty="0">
                <a:solidFill>
                  <a:schemeClr val="bg1"/>
                </a:solidFill>
              </a:rPr>
            </a:br>
            <a:br>
              <a:rPr lang="en-IN" sz="2400" b="1" dirty="0">
                <a:solidFill>
                  <a:schemeClr val="bg1"/>
                </a:solidFill>
              </a:rPr>
            </a:br>
            <a:br>
              <a:rPr lang="en-IN" sz="2400" b="1" dirty="0">
                <a:solidFill>
                  <a:schemeClr val="bg1"/>
                </a:solidFill>
              </a:rPr>
            </a:br>
            <a:r>
              <a:rPr lang="en-IN" sz="2400" b="1" dirty="0">
                <a:solidFill>
                  <a:schemeClr val="bg1"/>
                </a:solidFill>
              </a:rPr>
              <a:t>12. SUPERVISED LEARNING vs UNSUPERVISED LEARNING vs REINFORCEMENT LEARNING</a:t>
            </a:r>
          </a:p>
        </p:txBody>
      </p:sp>
      <p:sp>
        <p:nvSpPr>
          <p:cNvPr id="3" name="Subtitle 2">
            <a:extLst>
              <a:ext uri="{FF2B5EF4-FFF2-40B4-BE49-F238E27FC236}">
                <a16:creationId xmlns:a16="http://schemas.microsoft.com/office/drawing/2014/main" id="{4C0DF4B9-00E7-BBF5-52CF-17CE9CB4C094}"/>
              </a:ext>
            </a:extLst>
          </p:cNvPr>
          <p:cNvSpPr>
            <a:spLocks noGrp="1"/>
          </p:cNvSpPr>
          <p:nvPr>
            <p:ph type="subTitle" idx="1"/>
          </p:nvPr>
        </p:nvSpPr>
        <p:spPr>
          <a:xfrm>
            <a:off x="0" y="496390"/>
            <a:ext cx="12192000" cy="6361609"/>
          </a:xfrm>
        </p:spPr>
        <p:txBody>
          <a:bodyPr>
            <a:normAutofit/>
          </a:bodyPr>
          <a:lstStyle/>
          <a:p>
            <a:pPr marL="342900" indent="-342900" algn="l">
              <a:lnSpc>
                <a:spcPts val="1500"/>
              </a:lnSpc>
              <a:buFontTx/>
              <a:buChar char="-"/>
            </a:pPr>
            <a:endParaRPr lang="en-US" sz="2000" b="1" dirty="0"/>
          </a:p>
          <a:p>
            <a:pPr marL="342900" indent="-342900" algn="l">
              <a:lnSpc>
                <a:spcPts val="1500"/>
              </a:lnSpc>
              <a:buFontTx/>
              <a:buChar char="-"/>
            </a:pPr>
            <a:endParaRPr lang="en-US" sz="2000" b="1" dirty="0"/>
          </a:p>
          <a:p>
            <a:pPr marL="342900" indent="-342900" algn="l">
              <a:lnSpc>
                <a:spcPts val="1500"/>
              </a:lnSpc>
              <a:buFontTx/>
              <a:buChar char="-"/>
            </a:pPr>
            <a:endParaRPr lang="en-US" sz="2000" b="1" dirty="0"/>
          </a:p>
          <a:p>
            <a:pPr marL="342900" indent="-342900" algn="l">
              <a:lnSpc>
                <a:spcPts val="1500"/>
              </a:lnSpc>
              <a:buFontTx/>
              <a:buChar char="-"/>
            </a:pPr>
            <a:endParaRPr lang="en-US" sz="2000" b="1" dirty="0"/>
          </a:p>
          <a:p>
            <a:pPr marL="342900" indent="-342900" algn="l">
              <a:lnSpc>
                <a:spcPts val="1500"/>
              </a:lnSpc>
              <a:buFontTx/>
              <a:buChar char="-"/>
            </a:pPr>
            <a:endParaRPr lang="en-US" sz="2000" b="1" dirty="0"/>
          </a:p>
          <a:p>
            <a:pPr marL="342900" indent="-342900" algn="l">
              <a:lnSpc>
                <a:spcPts val="1500"/>
              </a:lnSpc>
              <a:buFontTx/>
              <a:buChar char="-"/>
            </a:pPr>
            <a:endParaRPr lang="en-US" sz="2000" b="1" dirty="0"/>
          </a:p>
          <a:p>
            <a:pPr marL="342900" indent="-342900" algn="l">
              <a:lnSpc>
                <a:spcPts val="1500"/>
              </a:lnSpc>
              <a:buFontTx/>
              <a:buChar char="-"/>
            </a:pPr>
            <a:endParaRPr lang="en-US" sz="2000" b="1" dirty="0"/>
          </a:p>
          <a:p>
            <a:pPr marL="342900" indent="-342900" algn="l">
              <a:lnSpc>
                <a:spcPts val="1500"/>
              </a:lnSpc>
              <a:buFontTx/>
              <a:buChar char="-"/>
            </a:pPr>
            <a:endParaRPr lang="en-US" sz="2000" b="1" dirty="0"/>
          </a:p>
          <a:p>
            <a:pPr marL="342900" indent="-342900" algn="l">
              <a:lnSpc>
                <a:spcPts val="1500"/>
              </a:lnSpc>
              <a:buFontTx/>
              <a:buChar char="-"/>
            </a:pPr>
            <a:endParaRPr lang="en-US" sz="2000" b="1" dirty="0"/>
          </a:p>
          <a:p>
            <a:pPr marL="342900" indent="-342900" algn="l">
              <a:lnSpc>
                <a:spcPts val="1500"/>
              </a:lnSpc>
              <a:buFont typeface="Wingdings" panose="05000000000000000000" pitchFamily="2" charset="2"/>
              <a:buChar char="ü"/>
            </a:pPr>
            <a:endParaRPr lang="en-US" sz="2000" b="1" dirty="0"/>
          </a:p>
          <a:p>
            <a:pPr algn="l">
              <a:lnSpc>
                <a:spcPts val="1500"/>
              </a:lnSpc>
            </a:pPr>
            <a:endParaRPr lang="en-IN" sz="2000" b="1" dirty="0"/>
          </a:p>
          <a:p>
            <a:pPr marL="342900" indent="-342900" algn="l">
              <a:lnSpc>
                <a:spcPts val="1500"/>
              </a:lnSpc>
              <a:buFont typeface="Wingdings" panose="05000000000000000000" pitchFamily="2" charset="2"/>
              <a:buChar char="ü"/>
            </a:pPr>
            <a:endParaRPr lang="en-IN" sz="2000" b="1" dirty="0"/>
          </a:p>
          <a:p>
            <a:pPr marL="342900" indent="-342900" algn="l">
              <a:lnSpc>
                <a:spcPts val="1500"/>
              </a:lnSpc>
              <a:buFont typeface="Wingdings" panose="05000000000000000000" pitchFamily="2" charset="2"/>
              <a:buChar char="ü"/>
            </a:pPr>
            <a:endParaRPr lang="en-US" sz="2000" b="1" dirty="0"/>
          </a:p>
        </p:txBody>
      </p:sp>
      <p:pic>
        <p:nvPicPr>
          <p:cNvPr id="5" name="Picture 4">
            <a:extLst>
              <a:ext uri="{FF2B5EF4-FFF2-40B4-BE49-F238E27FC236}">
                <a16:creationId xmlns:a16="http://schemas.microsoft.com/office/drawing/2014/main" id="{55FEEB70-EBB7-7273-77E7-2A27F8A9C663}"/>
              </a:ext>
            </a:extLst>
          </p:cNvPr>
          <p:cNvPicPr>
            <a:picLocks noChangeAspect="1"/>
          </p:cNvPicPr>
          <p:nvPr/>
        </p:nvPicPr>
        <p:blipFill>
          <a:blip r:embed="rId2"/>
          <a:stretch>
            <a:fillRect/>
          </a:stretch>
        </p:blipFill>
        <p:spPr>
          <a:xfrm>
            <a:off x="-1" y="523874"/>
            <a:ext cx="12191999" cy="6159729"/>
          </a:xfrm>
          <a:prstGeom prst="rect">
            <a:avLst/>
          </a:prstGeom>
        </p:spPr>
      </p:pic>
      <p:pic>
        <p:nvPicPr>
          <p:cNvPr id="7" name="Picture 6">
            <a:extLst>
              <a:ext uri="{FF2B5EF4-FFF2-40B4-BE49-F238E27FC236}">
                <a16:creationId xmlns:a16="http://schemas.microsoft.com/office/drawing/2014/main" id="{59AE98CE-C245-61EB-3007-69C0451E94EE}"/>
              </a:ext>
            </a:extLst>
          </p:cNvPr>
          <p:cNvPicPr>
            <a:picLocks noChangeAspect="1"/>
          </p:cNvPicPr>
          <p:nvPr/>
        </p:nvPicPr>
        <p:blipFill>
          <a:blip r:embed="rId3"/>
          <a:stretch>
            <a:fillRect/>
          </a:stretch>
        </p:blipFill>
        <p:spPr>
          <a:xfrm>
            <a:off x="9629166" y="4265403"/>
            <a:ext cx="1876425" cy="361950"/>
          </a:xfrm>
          <a:prstGeom prst="rect">
            <a:avLst/>
          </a:prstGeom>
        </p:spPr>
      </p:pic>
    </p:spTree>
    <p:extLst>
      <p:ext uri="{BB962C8B-B14F-4D97-AF65-F5344CB8AC3E}">
        <p14:creationId xmlns:p14="http://schemas.microsoft.com/office/powerpoint/2010/main" val="3893461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0F06ED-C48E-4410-87C1-340D8C798D59}"/>
              </a:ext>
            </a:extLst>
          </p:cNvPr>
          <p:cNvSpPr/>
          <p:nvPr/>
        </p:nvSpPr>
        <p:spPr>
          <a:xfrm>
            <a:off x="4731391" y="478064"/>
            <a:ext cx="1988191" cy="4952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bg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F82543FB-4C43-4BA7-9382-C88F4B16B74D}"/>
              </a:ext>
            </a:extLst>
          </p:cNvPr>
          <p:cNvSpPr txBox="1"/>
          <p:nvPr/>
        </p:nvSpPr>
        <p:spPr>
          <a:xfrm>
            <a:off x="4669870" y="478064"/>
            <a:ext cx="2259435" cy="707886"/>
          </a:xfrm>
          <a:prstGeom prst="rect">
            <a:avLst/>
          </a:prstGeom>
          <a:noFill/>
        </p:spPr>
        <p:txBody>
          <a:bodyPr wrap="square" rtlCol="0">
            <a:spAutoFit/>
          </a:bodyPr>
          <a:lstStyle/>
          <a:p>
            <a:r>
              <a:rPr lang="en-IN" sz="2000" b="1" dirty="0"/>
              <a:t> 3.DATA SCIENCE  </a:t>
            </a:r>
          </a:p>
          <a:p>
            <a:endParaRPr lang="en-IN" sz="2000" b="1" dirty="0"/>
          </a:p>
        </p:txBody>
      </p:sp>
      <p:cxnSp>
        <p:nvCxnSpPr>
          <p:cNvPr id="6" name="Straight Connector 5">
            <a:extLst>
              <a:ext uri="{FF2B5EF4-FFF2-40B4-BE49-F238E27FC236}">
                <a16:creationId xmlns:a16="http://schemas.microsoft.com/office/drawing/2014/main" id="{81C63B23-2458-41BC-8821-1AEAC401F33B}"/>
              </a:ext>
            </a:extLst>
          </p:cNvPr>
          <p:cNvCxnSpPr>
            <a:cxnSpLocks/>
          </p:cNvCxnSpPr>
          <p:nvPr/>
        </p:nvCxnSpPr>
        <p:spPr>
          <a:xfrm>
            <a:off x="5721292" y="973312"/>
            <a:ext cx="0" cy="402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B1953CA-252E-4661-9766-B8214CC232C6}"/>
              </a:ext>
            </a:extLst>
          </p:cNvPr>
          <p:cNvCxnSpPr>
            <a:cxnSpLocks/>
          </p:cNvCxnSpPr>
          <p:nvPr/>
        </p:nvCxnSpPr>
        <p:spPr>
          <a:xfrm flipV="1">
            <a:off x="3422708" y="1375983"/>
            <a:ext cx="4538444" cy="417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058BEFD-283A-42AB-9C02-9F06A4AD0B17}"/>
              </a:ext>
            </a:extLst>
          </p:cNvPr>
          <p:cNvCxnSpPr/>
          <p:nvPr/>
        </p:nvCxnSpPr>
        <p:spPr>
          <a:xfrm>
            <a:off x="3422708" y="1417739"/>
            <a:ext cx="0" cy="343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1783912-5265-479F-9641-1E5FB70F9B28}"/>
              </a:ext>
            </a:extLst>
          </p:cNvPr>
          <p:cNvCxnSpPr/>
          <p:nvPr/>
        </p:nvCxnSpPr>
        <p:spPr>
          <a:xfrm>
            <a:off x="7961152" y="1371599"/>
            <a:ext cx="0" cy="343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991D937-C7D9-488A-8C6E-14E3B5D0147F}"/>
              </a:ext>
            </a:extLst>
          </p:cNvPr>
          <p:cNvSpPr/>
          <p:nvPr/>
        </p:nvSpPr>
        <p:spPr>
          <a:xfrm>
            <a:off x="3003260" y="1751202"/>
            <a:ext cx="838895" cy="34394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dirty="0"/>
              <a:t>DATA</a:t>
            </a:r>
          </a:p>
        </p:txBody>
      </p:sp>
      <p:sp>
        <p:nvSpPr>
          <p:cNvPr id="21" name="Rectangle 20">
            <a:extLst>
              <a:ext uri="{FF2B5EF4-FFF2-40B4-BE49-F238E27FC236}">
                <a16:creationId xmlns:a16="http://schemas.microsoft.com/office/drawing/2014/main" id="{76660873-CA3A-48B4-BEB5-9B86EFF42C8F}"/>
              </a:ext>
            </a:extLst>
          </p:cNvPr>
          <p:cNvSpPr/>
          <p:nvPr/>
        </p:nvSpPr>
        <p:spPr>
          <a:xfrm>
            <a:off x="7348754" y="1715549"/>
            <a:ext cx="1174460" cy="41525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dirty="0"/>
              <a:t>SCIENCE</a:t>
            </a:r>
          </a:p>
        </p:txBody>
      </p:sp>
      <p:cxnSp>
        <p:nvCxnSpPr>
          <p:cNvPr id="29" name="Straight Connector 28">
            <a:extLst>
              <a:ext uri="{FF2B5EF4-FFF2-40B4-BE49-F238E27FC236}">
                <a16:creationId xmlns:a16="http://schemas.microsoft.com/office/drawing/2014/main" id="{8ECE7FE7-C52A-45C2-B164-C60A475D7F66}"/>
              </a:ext>
            </a:extLst>
          </p:cNvPr>
          <p:cNvCxnSpPr>
            <a:stCxn id="20" idx="1"/>
          </p:cNvCxnSpPr>
          <p:nvPr/>
        </p:nvCxnSpPr>
        <p:spPr>
          <a:xfrm flipH="1" flipV="1">
            <a:off x="1317072" y="1923176"/>
            <a:ext cx="16861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8B7E8D7-B119-4167-90AA-EF317DD6CC0D}"/>
              </a:ext>
            </a:extLst>
          </p:cNvPr>
          <p:cNvCxnSpPr/>
          <p:nvPr/>
        </p:nvCxnSpPr>
        <p:spPr>
          <a:xfrm flipH="1" flipV="1">
            <a:off x="3826777" y="1923175"/>
            <a:ext cx="16861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3C592AD-D0A9-4F05-9096-6B66D86454E8}"/>
              </a:ext>
            </a:extLst>
          </p:cNvPr>
          <p:cNvCxnSpPr/>
          <p:nvPr/>
        </p:nvCxnSpPr>
        <p:spPr>
          <a:xfrm>
            <a:off x="1317072" y="1923175"/>
            <a:ext cx="0" cy="5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AE6919-BE39-465A-ACD8-6C77E5EF2892}"/>
              </a:ext>
            </a:extLst>
          </p:cNvPr>
          <p:cNvCxnSpPr/>
          <p:nvPr/>
        </p:nvCxnSpPr>
        <p:spPr>
          <a:xfrm>
            <a:off x="5514364" y="1923175"/>
            <a:ext cx="0" cy="5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BE3DE64-A109-4DDB-A1DC-85A778F5D40E}"/>
              </a:ext>
            </a:extLst>
          </p:cNvPr>
          <p:cNvSpPr txBox="1"/>
          <p:nvPr/>
        </p:nvSpPr>
        <p:spPr>
          <a:xfrm>
            <a:off x="2407640" y="2130805"/>
            <a:ext cx="2323744" cy="369332"/>
          </a:xfrm>
          <a:prstGeom prst="rect">
            <a:avLst/>
          </a:prstGeom>
          <a:noFill/>
        </p:spPr>
        <p:txBody>
          <a:bodyPr wrap="square" rtlCol="0">
            <a:spAutoFit/>
          </a:bodyPr>
          <a:lstStyle/>
          <a:p>
            <a:r>
              <a:rPr lang="en-IN" dirty="0"/>
              <a:t>Data originated from</a:t>
            </a:r>
          </a:p>
        </p:txBody>
      </p:sp>
      <p:sp>
        <p:nvSpPr>
          <p:cNvPr id="38" name="Oval 37">
            <a:extLst>
              <a:ext uri="{FF2B5EF4-FFF2-40B4-BE49-F238E27FC236}">
                <a16:creationId xmlns:a16="http://schemas.microsoft.com/office/drawing/2014/main" id="{0A33BD95-C006-4EAF-9A38-4B7B5B18E7C3}"/>
              </a:ext>
            </a:extLst>
          </p:cNvPr>
          <p:cNvSpPr/>
          <p:nvPr/>
        </p:nvSpPr>
        <p:spPr>
          <a:xfrm>
            <a:off x="494964" y="2441629"/>
            <a:ext cx="1619062" cy="43578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Customer</a:t>
            </a:r>
          </a:p>
        </p:txBody>
      </p:sp>
      <p:sp>
        <p:nvSpPr>
          <p:cNvPr id="39" name="Oval 38">
            <a:extLst>
              <a:ext uri="{FF2B5EF4-FFF2-40B4-BE49-F238E27FC236}">
                <a16:creationId xmlns:a16="http://schemas.microsoft.com/office/drawing/2014/main" id="{2DF071A7-9A21-4AFC-A7CA-E45974E06A9D}"/>
              </a:ext>
            </a:extLst>
          </p:cNvPr>
          <p:cNvSpPr/>
          <p:nvPr/>
        </p:nvSpPr>
        <p:spPr>
          <a:xfrm>
            <a:off x="4832065" y="2428612"/>
            <a:ext cx="1442898" cy="4488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Internet</a:t>
            </a:r>
          </a:p>
        </p:txBody>
      </p:sp>
      <p:sp>
        <p:nvSpPr>
          <p:cNvPr id="40" name="Rectangle: Rounded Corners 39">
            <a:extLst>
              <a:ext uri="{FF2B5EF4-FFF2-40B4-BE49-F238E27FC236}">
                <a16:creationId xmlns:a16="http://schemas.microsoft.com/office/drawing/2014/main" id="{484F8472-5C68-43B4-9D31-D093A86FC0DF}"/>
              </a:ext>
            </a:extLst>
          </p:cNvPr>
          <p:cNvSpPr/>
          <p:nvPr/>
        </p:nvSpPr>
        <p:spPr>
          <a:xfrm>
            <a:off x="9227891" y="478064"/>
            <a:ext cx="1688981" cy="212240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1400" dirty="0">
              <a:ln>
                <a:solidFill>
                  <a:schemeClr val="tx2"/>
                </a:solidFill>
              </a:ln>
              <a:solidFill>
                <a:schemeClr val="tx1"/>
              </a:solidFill>
            </a:endParaRPr>
          </a:p>
          <a:p>
            <a:pPr algn="ctr"/>
            <a:endParaRPr lang="en-IN" sz="1400" dirty="0">
              <a:ln>
                <a:solidFill>
                  <a:schemeClr val="tx2"/>
                </a:solidFill>
              </a:ln>
              <a:solidFill>
                <a:schemeClr val="tx1"/>
              </a:solidFill>
            </a:endParaRPr>
          </a:p>
          <a:p>
            <a:pPr algn="ctr"/>
            <a:endParaRPr lang="en-IN" sz="1400" dirty="0">
              <a:ln>
                <a:solidFill>
                  <a:schemeClr val="tx2"/>
                </a:solidFill>
              </a:ln>
              <a:solidFill>
                <a:schemeClr val="tx1"/>
              </a:solidFill>
            </a:endParaRPr>
          </a:p>
          <a:p>
            <a:pPr algn="ctr"/>
            <a:r>
              <a:rPr lang="en-IN" sz="1400" dirty="0">
                <a:ln>
                  <a:solidFill>
                    <a:schemeClr val="tx2"/>
                  </a:solidFill>
                </a:ln>
                <a:solidFill>
                  <a:schemeClr val="tx1"/>
                </a:solidFill>
              </a:rPr>
              <a:t>1-Engineering</a:t>
            </a:r>
          </a:p>
          <a:p>
            <a:pPr algn="ctr"/>
            <a:r>
              <a:rPr lang="en-IN" sz="1400" dirty="0">
                <a:ln>
                  <a:solidFill>
                    <a:schemeClr val="tx2"/>
                  </a:solidFill>
                </a:ln>
                <a:solidFill>
                  <a:schemeClr val="tx1"/>
                </a:solidFill>
              </a:rPr>
              <a:t>2-Research</a:t>
            </a:r>
          </a:p>
          <a:p>
            <a:pPr algn="ctr"/>
            <a:r>
              <a:rPr lang="en-IN" sz="1400" dirty="0">
                <a:ln>
                  <a:solidFill>
                    <a:schemeClr val="tx2"/>
                  </a:solidFill>
                </a:ln>
                <a:solidFill>
                  <a:schemeClr val="tx1"/>
                </a:solidFill>
              </a:rPr>
              <a:t>3-Maths</a:t>
            </a:r>
          </a:p>
          <a:p>
            <a:pPr algn="ctr"/>
            <a:r>
              <a:rPr lang="en-IN" sz="1400" dirty="0">
                <a:ln>
                  <a:solidFill>
                    <a:schemeClr val="tx2"/>
                  </a:solidFill>
                </a:ln>
                <a:solidFill>
                  <a:schemeClr val="tx1"/>
                </a:solidFill>
              </a:rPr>
              <a:t>4-Linear Algebra</a:t>
            </a:r>
          </a:p>
          <a:p>
            <a:pPr algn="ctr"/>
            <a:r>
              <a:rPr lang="en-IN" sz="1400" dirty="0">
                <a:ln>
                  <a:solidFill>
                    <a:schemeClr val="tx2"/>
                  </a:solidFill>
                </a:ln>
                <a:solidFill>
                  <a:schemeClr val="tx1"/>
                </a:solidFill>
              </a:rPr>
              <a:t>5-Science denotes to the combination of everything</a:t>
            </a:r>
          </a:p>
          <a:p>
            <a:pPr algn="ctr"/>
            <a:r>
              <a:rPr lang="en-IN" sz="1400" dirty="0">
                <a:ln>
                  <a:solidFill>
                    <a:schemeClr val="tx2"/>
                  </a:solidFill>
                </a:ln>
                <a:solidFill>
                  <a:schemeClr val="tx1"/>
                </a:solidFill>
              </a:rPr>
              <a:t>5- STATISTICS</a:t>
            </a:r>
          </a:p>
          <a:p>
            <a:pPr algn="ctr"/>
            <a:endParaRPr lang="en-IN" sz="1400" dirty="0">
              <a:ln>
                <a:solidFill>
                  <a:schemeClr val="tx2"/>
                </a:solidFill>
              </a:ln>
              <a:solidFill>
                <a:schemeClr val="tx1"/>
              </a:solidFill>
            </a:endParaRPr>
          </a:p>
          <a:p>
            <a:pPr marL="285750" indent="-285750" algn="ctr">
              <a:buFontTx/>
              <a:buChar char="-"/>
            </a:pPr>
            <a:endParaRPr lang="en-IN" dirty="0">
              <a:ln>
                <a:solidFill>
                  <a:schemeClr val="tx2"/>
                </a:solidFill>
              </a:ln>
              <a:solidFill>
                <a:schemeClr val="tx1"/>
              </a:solidFill>
            </a:endParaRPr>
          </a:p>
        </p:txBody>
      </p:sp>
      <p:sp>
        <p:nvSpPr>
          <p:cNvPr id="41" name="Arrow: Right 40">
            <a:extLst>
              <a:ext uri="{FF2B5EF4-FFF2-40B4-BE49-F238E27FC236}">
                <a16:creationId xmlns:a16="http://schemas.microsoft.com/office/drawing/2014/main" id="{8DCE7F82-A768-45F7-A60B-656EA6D09BC6}"/>
              </a:ext>
            </a:extLst>
          </p:cNvPr>
          <p:cNvSpPr/>
          <p:nvPr/>
        </p:nvSpPr>
        <p:spPr>
          <a:xfrm>
            <a:off x="8538608" y="1880535"/>
            <a:ext cx="665527" cy="17686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cxnSp>
        <p:nvCxnSpPr>
          <p:cNvPr id="43" name="Straight Arrow Connector 42">
            <a:extLst>
              <a:ext uri="{FF2B5EF4-FFF2-40B4-BE49-F238E27FC236}">
                <a16:creationId xmlns:a16="http://schemas.microsoft.com/office/drawing/2014/main" id="{AC4DC1B6-0F4B-493F-9447-F150F40C4992}"/>
              </a:ext>
            </a:extLst>
          </p:cNvPr>
          <p:cNvCxnSpPr>
            <a:cxnSpLocks/>
            <a:stCxn id="38" idx="4"/>
          </p:cNvCxnSpPr>
          <p:nvPr/>
        </p:nvCxnSpPr>
        <p:spPr>
          <a:xfrm>
            <a:off x="1304495" y="2877417"/>
            <a:ext cx="0" cy="518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BBCD290-6232-43A5-B36B-FF92694D0B7D}"/>
              </a:ext>
            </a:extLst>
          </p:cNvPr>
          <p:cNvCxnSpPr/>
          <p:nvPr/>
        </p:nvCxnSpPr>
        <p:spPr>
          <a:xfrm>
            <a:off x="5500388" y="2877417"/>
            <a:ext cx="12577" cy="453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3505E3A4-9E3A-43D8-95B3-A973C1752748}"/>
              </a:ext>
            </a:extLst>
          </p:cNvPr>
          <p:cNvSpPr/>
          <p:nvPr/>
        </p:nvSpPr>
        <p:spPr>
          <a:xfrm>
            <a:off x="327171" y="3395869"/>
            <a:ext cx="1786851" cy="70634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Supervised Learning/</a:t>
            </a:r>
          </a:p>
          <a:p>
            <a:pPr algn="ctr"/>
            <a:r>
              <a:rPr lang="en-IN" sz="1200" dirty="0"/>
              <a:t> Structured data/</a:t>
            </a:r>
          </a:p>
          <a:p>
            <a:pPr algn="ctr"/>
            <a:r>
              <a:rPr lang="en-IN" sz="1200" dirty="0"/>
              <a:t>Labelled data</a:t>
            </a:r>
          </a:p>
        </p:txBody>
      </p:sp>
      <p:sp>
        <p:nvSpPr>
          <p:cNvPr id="46" name="Rectangle 45">
            <a:extLst>
              <a:ext uri="{FF2B5EF4-FFF2-40B4-BE49-F238E27FC236}">
                <a16:creationId xmlns:a16="http://schemas.microsoft.com/office/drawing/2014/main" id="{530FD8B0-0A70-43D6-9B86-F8D8A7BD4634}"/>
              </a:ext>
            </a:extLst>
          </p:cNvPr>
          <p:cNvSpPr/>
          <p:nvPr/>
        </p:nvSpPr>
        <p:spPr>
          <a:xfrm>
            <a:off x="4669871" y="3341109"/>
            <a:ext cx="1761696" cy="7063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Unsupervised learning / Unstructured data /</a:t>
            </a:r>
          </a:p>
          <a:p>
            <a:pPr algn="ctr"/>
            <a:r>
              <a:rPr lang="en-IN" sz="1200" dirty="0"/>
              <a:t>Unlabelled data</a:t>
            </a:r>
          </a:p>
        </p:txBody>
      </p:sp>
      <p:cxnSp>
        <p:nvCxnSpPr>
          <p:cNvPr id="49" name="Connector: Elbow 48">
            <a:extLst>
              <a:ext uri="{FF2B5EF4-FFF2-40B4-BE49-F238E27FC236}">
                <a16:creationId xmlns:a16="http://schemas.microsoft.com/office/drawing/2014/main" id="{433B26A3-EFA9-4F59-BBC6-888FCA0AB2EB}"/>
              </a:ext>
            </a:extLst>
          </p:cNvPr>
          <p:cNvCxnSpPr>
            <a:cxnSpLocks/>
          </p:cNvCxnSpPr>
          <p:nvPr/>
        </p:nvCxnSpPr>
        <p:spPr>
          <a:xfrm>
            <a:off x="2114022" y="3487074"/>
            <a:ext cx="451605" cy="2072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335C62C0-9622-42B3-B81F-FA27FAF30470}"/>
              </a:ext>
            </a:extLst>
          </p:cNvPr>
          <p:cNvCxnSpPr>
            <a:cxnSpLocks/>
          </p:cNvCxnSpPr>
          <p:nvPr/>
        </p:nvCxnSpPr>
        <p:spPr>
          <a:xfrm rot="10800000">
            <a:off x="4247627" y="3688831"/>
            <a:ext cx="422244" cy="3154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D44483A-CBF0-4CC0-B845-BEB2AF3D4C89}"/>
              </a:ext>
            </a:extLst>
          </p:cNvPr>
          <p:cNvSpPr/>
          <p:nvPr/>
        </p:nvSpPr>
        <p:spPr>
          <a:xfrm>
            <a:off x="2578207" y="3162650"/>
            <a:ext cx="1669418" cy="939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MACHINE LEARNING</a:t>
            </a:r>
          </a:p>
        </p:txBody>
      </p:sp>
      <p:cxnSp>
        <p:nvCxnSpPr>
          <p:cNvPr id="57" name="Straight Connector 56">
            <a:extLst>
              <a:ext uri="{FF2B5EF4-FFF2-40B4-BE49-F238E27FC236}">
                <a16:creationId xmlns:a16="http://schemas.microsoft.com/office/drawing/2014/main" id="{74ECC987-1D19-47F3-BD3F-DEEC9F1BC982}"/>
              </a:ext>
            </a:extLst>
          </p:cNvPr>
          <p:cNvCxnSpPr>
            <a:cxnSpLocks/>
          </p:cNvCxnSpPr>
          <p:nvPr/>
        </p:nvCxnSpPr>
        <p:spPr>
          <a:xfrm flipV="1">
            <a:off x="6274963" y="2722233"/>
            <a:ext cx="1459687" cy="2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84ABA5E-F6F2-4DEC-B33B-A632D23D3AA4}"/>
              </a:ext>
            </a:extLst>
          </p:cNvPr>
          <p:cNvCxnSpPr>
            <a:cxnSpLocks/>
          </p:cNvCxnSpPr>
          <p:nvPr/>
        </p:nvCxnSpPr>
        <p:spPr>
          <a:xfrm>
            <a:off x="7734650" y="2722233"/>
            <a:ext cx="0" cy="511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A01D38C-A1C6-45CD-BA87-C264219D52EA}"/>
              </a:ext>
            </a:extLst>
          </p:cNvPr>
          <p:cNvCxnSpPr/>
          <p:nvPr/>
        </p:nvCxnSpPr>
        <p:spPr>
          <a:xfrm>
            <a:off x="7734650" y="2722233"/>
            <a:ext cx="1812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CE36B57-E08D-4C64-80E1-56B35A03C7B6}"/>
              </a:ext>
            </a:extLst>
          </p:cNvPr>
          <p:cNvCxnSpPr/>
          <p:nvPr/>
        </p:nvCxnSpPr>
        <p:spPr>
          <a:xfrm>
            <a:off x="9546672" y="2713949"/>
            <a:ext cx="0" cy="511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34D45CA-DF7B-4E9F-9A28-11CD02A627D3}"/>
              </a:ext>
            </a:extLst>
          </p:cNvPr>
          <p:cNvCxnSpPr>
            <a:stCxn id="38" idx="6"/>
          </p:cNvCxnSpPr>
          <p:nvPr/>
        </p:nvCxnSpPr>
        <p:spPr>
          <a:xfrm>
            <a:off x="2114026" y="2659523"/>
            <a:ext cx="2555845" cy="670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EF7B4FC4-CAB2-4CB9-B8DC-B82DEBA15FA5}"/>
              </a:ext>
            </a:extLst>
          </p:cNvPr>
          <p:cNvSpPr/>
          <p:nvPr/>
        </p:nvSpPr>
        <p:spPr>
          <a:xfrm>
            <a:off x="7015978" y="3242246"/>
            <a:ext cx="1468200" cy="6958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Text data (e.g.- speech recognition, voice recognition)</a:t>
            </a:r>
          </a:p>
        </p:txBody>
      </p:sp>
      <p:sp>
        <p:nvSpPr>
          <p:cNvPr id="68" name="Rectangle 67">
            <a:extLst>
              <a:ext uri="{FF2B5EF4-FFF2-40B4-BE49-F238E27FC236}">
                <a16:creationId xmlns:a16="http://schemas.microsoft.com/office/drawing/2014/main" id="{CF8265C0-AF93-4011-B25C-511116EEC06F}"/>
              </a:ext>
            </a:extLst>
          </p:cNvPr>
          <p:cNvSpPr/>
          <p:nvPr/>
        </p:nvSpPr>
        <p:spPr>
          <a:xfrm>
            <a:off x="9174066" y="3233961"/>
            <a:ext cx="1355002" cy="6565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Image data (video, images etc)</a:t>
            </a:r>
          </a:p>
        </p:txBody>
      </p:sp>
      <p:sp>
        <p:nvSpPr>
          <p:cNvPr id="69" name="Oval 68">
            <a:extLst>
              <a:ext uri="{FF2B5EF4-FFF2-40B4-BE49-F238E27FC236}">
                <a16:creationId xmlns:a16="http://schemas.microsoft.com/office/drawing/2014/main" id="{BB879E0C-E2A6-4F00-95D5-7645D0FE99F0}"/>
              </a:ext>
            </a:extLst>
          </p:cNvPr>
          <p:cNvSpPr/>
          <p:nvPr/>
        </p:nvSpPr>
        <p:spPr>
          <a:xfrm>
            <a:off x="6915369" y="4278386"/>
            <a:ext cx="1623239" cy="8403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NLP (Natural Language Processing)</a:t>
            </a:r>
          </a:p>
        </p:txBody>
      </p:sp>
      <p:sp>
        <p:nvSpPr>
          <p:cNvPr id="70" name="Oval 69">
            <a:extLst>
              <a:ext uri="{FF2B5EF4-FFF2-40B4-BE49-F238E27FC236}">
                <a16:creationId xmlns:a16="http://schemas.microsoft.com/office/drawing/2014/main" id="{5F4305D6-9962-474B-8E80-7B8F873CD08A}"/>
              </a:ext>
            </a:extLst>
          </p:cNvPr>
          <p:cNvSpPr/>
          <p:nvPr/>
        </p:nvSpPr>
        <p:spPr>
          <a:xfrm>
            <a:off x="9100759" y="4257529"/>
            <a:ext cx="1460980" cy="8010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Deep Learning </a:t>
            </a:r>
          </a:p>
        </p:txBody>
      </p:sp>
      <p:cxnSp>
        <p:nvCxnSpPr>
          <p:cNvPr id="71" name="Straight Arrow Connector 70">
            <a:extLst>
              <a:ext uri="{FF2B5EF4-FFF2-40B4-BE49-F238E27FC236}">
                <a16:creationId xmlns:a16="http://schemas.microsoft.com/office/drawing/2014/main" id="{74A6B952-1137-4F5C-8267-D644C8B29FA4}"/>
              </a:ext>
            </a:extLst>
          </p:cNvPr>
          <p:cNvCxnSpPr>
            <a:cxnSpLocks/>
          </p:cNvCxnSpPr>
          <p:nvPr/>
        </p:nvCxnSpPr>
        <p:spPr>
          <a:xfrm>
            <a:off x="7734650" y="3946905"/>
            <a:ext cx="0" cy="310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DFF60E0-95CD-4D37-B594-2A974824E51C}"/>
              </a:ext>
            </a:extLst>
          </p:cNvPr>
          <p:cNvCxnSpPr>
            <a:cxnSpLocks/>
          </p:cNvCxnSpPr>
          <p:nvPr/>
        </p:nvCxnSpPr>
        <p:spPr>
          <a:xfrm>
            <a:off x="9799740" y="3879656"/>
            <a:ext cx="0" cy="310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01C42F6-51B1-43A5-8329-F2D3BCA4E0F9}"/>
              </a:ext>
            </a:extLst>
          </p:cNvPr>
          <p:cNvCxnSpPr>
            <a:cxnSpLocks/>
            <a:stCxn id="70" idx="4"/>
          </p:cNvCxnSpPr>
          <p:nvPr/>
        </p:nvCxnSpPr>
        <p:spPr>
          <a:xfrm>
            <a:off x="9831249" y="5058559"/>
            <a:ext cx="0" cy="84169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66DE99C-AF08-436F-B55C-1D66F5EBA996}"/>
              </a:ext>
            </a:extLst>
          </p:cNvPr>
          <p:cNvCxnSpPr/>
          <p:nvPr/>
        </p:nvCxnSpPr>
        <p:spPr>
          <a:xfrm>
            <a:off x="9831249" y="5209563"/>
            <a:ext cx="411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D1F491E-4E2B-4840-8F51-ED3B0B5EB2B1}"/>
              </a:ext>
            </a:extLst>
          </p:cNvPr>
          <p:cNvCxnSpPr/>
          <p:nvPr/>
        </p:nvCxnSpPr>
        <p:spPr>
          <a:xfrm>
            <a:off x="9831249" y="5521354"/>
            <a:ext cx="411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230D052-07A5-4035-8048-E4BE03163EAC}"/>
              </a:ext>
            </a:extLst>
          </p:cNvPr>
          <p:cNvCxnSpPr/>
          <p:nvPr/>
        </p:nvCxnSpPr>
        <p:spPr>
          <a:xfrm>
            <a:off x="9831249" y="5900257"/>
            <a:ext cx="411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0A80B2DE-1D58-4263-87C0-DBE90B7C436B}"/>
              </a:ext>
            </a:extLst>
          </p:cNvPr>
          <p:cNvSpPr/>
          <p:nvPr/>
        </p:nvSpPr>
        <p:spPr>
          <a:xfrm>
            <a:off x="10326851" y="5058560"/>
            <a:ext cx="654334" cy="196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ANN</a:t>
            </a:r>
          </a:p>
        </p:txBody>
      </p:sp>
      <p:sp>
        <p:nvSpPr>
          <p:cNvPr id="83" name="Rectangle 82">
            <a:extLst>
              <a:ext uri="{FF2B5EF4-FFF2-40B4-BE49-F238E27FC236}">
                <a16:creationId xmlns:a16="http://schemas.microsoft.com/office/drawing/2014/main" id="{A4E68D70-D52E-4864-B9ED-E8C49C469E37}"/>
              </a:ext>
            </a:extLst>
          </p:cNvPr>
          <p:cNvSpPr/>
          <p:nvPr/>
        </p:nvSpPr>
        <p:spPr>
          <a:xfrm>
            <a:off x="10326837" y="5425584"/>
            <a:ext cx="654334" cy="196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RNN</a:t>
            </a:r>
          </a:p>
        </p:txBody>
      </p:sp>
      <p:sp>
        <p:nvSpPr>
          <p:cNvPr id="84" name="Rectangle 83">
            <a:extLst>
              <a:ext uri="{FF2B5EF4-FFF2-40B4-BE49-F238E27FC236}">
                <a16:creationId xmlns:a16="http://schemas.microsoft.com/office/drawing/2014/main" id="{B9EDF0A1-E115-4A8C-B0C1-79ED3CAE2FAA}"/>
              </a:ext>
            </a:extLst>
          </p:cNvPr>
          <p:cNvSpPr/>
          <p:nvPr/>
        </p:nvSpPr>
        <p:spPr>
          <a:xfrm>
            <a:off x="10326837" y="5808517"/>
            <a:ext cx="654335" cy="183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CNN</a:t>
            </a:r>
          </a:p>
        </p:txBody>
      </p:sp>
      <p:sp>
        <p:nvSpPr>
          <p:cNvPr id="86" name="Right Brace 85">
            <a:extLst>
              <a:ext uri="{FF2B5EF4-FFF2-40B4-BE49-F238E27FC236}">
                <a16:creationId xmlns:a16="http://schemas.microsoft.com/office/drawing/2014/main" id="{E951C092-1A9C-462F-9D92-89422FB3A3EC}"/>
              </a:ext>
            </a:extLst>
          </p:cNvPr>
          <p:cNvSpPr/>
          <p:nvPr/>
        </p:nvSpPr>
        <p:spPr>
          <a:xfrm>
            <a:off x="10981171" y="5146665"/>
            <a:ext cx="318798" cy="7535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7FEC32EC-A7EF-444D-80B2-23DF2204E75E}"/>
              </a:ext>
            </a:extLst>
          </p:cNvPr>
          <p:cNvSpPr/>
          <p:nvPr/>
        </p:nvSpPr>
        <p:spPr>
          <a:xfrm>
            <a:off x="11353736" y="5058559"/>
            <a:ext cx="836217" cy="1021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NEURAL Network</a:t>
            </a:r>
          </a:p>
        </p:txBody>
      </p:sp>
      <p:cxnSp>
        <p:nvCxnSpPr>
          <p:cNvPr id="92" name="Connector: Elbow 91">
            <a:extLst>
              <a:ext uri="{FF2B5EF4-FFF2-40B4-BE49-F238E27FC236}">
                <a16:creationId xmlns:a16="http://schemas.microsoft.com/office/drawing/2014/main" id="{2D171B9D-D8A5-499D-8EF1-FE558D4EE8B3}"/>
              </a:ext>
            </a:extLst>
          </p:cNvPr>
          <p:cNvCxnSpPr>
            <a:cxnSpLocks/>
          </p:cNvCxnSpPr>
          <p:nvPr/>
        </p:nvCxnSpPr>
        <p:spPr>
          <a:xfrm rot="16200000" flipH="1">
            <a:off x="7760485" y="5053831"/>
            <a:ext cx="551016" cy="6892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E4FBE760-4B93-4A4B-8C10-254F61A26037}"/>
              </a:ext>
            </a:extLst>
          </p:cNvPr>
          <p:cNvCxnSpPr>
            <a:cxnSpLocks/>
          </p:cNvCxnSpPr>
          <p:nvPr/>
        </p:nvCxnSpPr>
        <p:spPr>
          <a:xfrm rot="10800000" flipV="1">
            <a:off x="8935933" y="5032653"/>
            <a:ext cx="778983" cy="627790"/>
          </a:xfrm>
          <a:prstGeom prst="bentConnector3">
            <a:avLst>
              <a:gd name="adj1" fmla="val -615"/>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370B1F75-AF75-49CA-95DC-33EAB97C2042}"/>
              </a:ext>
            </a:extLst>
          </p:cNvPr>
          <p:cNvSpPr/>
          <p:nvPr/>
        </p:nvSpPr>
        <p:spPr>
          <a:xfrm>
            <a:off x="8380602" y="5420096"/>
            <a:ext cx="555324" cy="7338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AI</a:t>
            </a:r>
          </a:p>
        </p:txBody>
      </p:sp>
      <p:sp>
        <p:nvSpPr>
          <p:cNvPr id="99" name="Rectangle: Rounded Corners 98">
            <a:extLst>
              <a:ext uri="{FF2B5EF4-FFF2-40B4-BE49-F238E27FC236}">
                <a16:creationId xmlns:a16="http://schemas.microsoft.com/office/drawing/2014/main" id="{26A6128C-CBD1-404D-8F4A-697499EFF131}"/>
              </a:ext>
            </a:extLst>
          </p:cNvPr>
          <p:cNvSpPr/>
          <p:nvPr/>
        </p:nvSpPr>
        <p:spPr>
          <a:xfrm>
            <a:off x="438372" y="5173538"/>
            <a:ext cx="1979801" cy="6757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 SCIENCE </a:t>
            </a:r>
          </a:p>
        </p:txBody>
      </p:sp>
      <p:cxnSp>
        <p:nvCxnSpPr>
          <p:cNvPr id="101" name="Straight Arrow Connector 100">
            <a:extLst>
              <a:ext uri="{FF2B5EF4-FFF2-40B4-BE49-F238E27FC236}">
                <a16:creationId xmlns:a16="http://schemas.microsoft.com/office/drawing/2014/main" id="{2ACBD5B2-DCA1-44DF-8775-808BD138BCB2}"/>
              </a:ext>
            </a:extLst>
          </p:cNvPr>
          <p:cNvCxnSpPr>
            <a:cxnSpLocks/>
            <a:stCxn id="99" idx="3"/>
          </p:cNvCxnSpPr>
          <p:nvPr/>
        </p:nvCxnSpPr>
        <p:spPr>
          <a:xfrm flipV="1">
            <a:off x="2418173" y="4781083"/>
            <a:ext cx="718666" cy="730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Rectangle: Rounded Corners 101">
            <a:extLst>
              <a:ext uri="{FF2B5EF4-FFF2-40B4-BE49-F238E27FC236}">
                <a16:creationId xmlns:a16="http://schemas.microsoft.com/office/drawing/2014/main" id="{6100AB20-D9FF-46F9-89D2-56033E03D093}"/>
              </a:ext>
            </a:extLst>
          </p:cNvPr>
          <p:cNvSpPr/>
          <p:nvPr/>
        </p:nvSpPr>
        <p:spPr>
          <a:xfrm>
            <a:off x="3423196" y="4449939"/>
            <a:ext cx="1568808" cy="426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Machine Learning</a:t>
            </a:r>
          </a:p>
        </p:txBody>
      </p:sp>
      <p:cxnSp>
        <p:nvCxnSpPr>
          <p:cNvPr id="104" name="Straight Arrow Connector 103">
            <a:extLst>
              <a:ext uri="{FF2B5EF4-FFF2-40B4-BE49-F238E27FC236}">
                <a16:creationId xmlns:a16="http://schemas.microsoft.com/office/drawing/2014/main" id="{05F12216-CDF4-4184-98A6-2B1F4E826B8D}"/>
              </a:ext>
            </a:extLst>
          </p:cNvPr>
          <p:cNvCxnSpPr>
            <a:cxnSpLocks/>
            <a:stCxn id="99" idx="3"/>
          </p:cNvCxnSpPr>
          <p:nvPr/>
        </p:nvCxnSpPr>
        <p:spPr>
          <a:xfrm flipV="1">
            <a:off x="2418173" y="5204057"/>
            <a:ext cx="811445" cy="307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043582ED-ED6D-4641-B57A-A1B426076FFE}"/>
              </a:ext>
            </a:extLst>
          </p:cNvPr>
          <p:cNvSpPr/>
          <p:nvPr/>
        </p:nvSpPr>
        <p:spPr>
          <a:xfrm>
            <a:off x="3414191" y="5061143"/>
            <a:ext cx="973264" cy="2968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NLP</a:t>
            </a:r>
          </a:p>
        </p:txBody>
      </p:sp>
      <p:cxnSp>
        <p:nvCxnSpPr>
          <p:cNvPr id="109" name="Straight Arrow Connector 108">
            <a:extLst>
              <a:ext uri="{FF2B5EF4-FFF2-40B4-BE49-F238E27FC236}">
                <a16:creationId xmlns:a16="http://schemas.microsoft.com/office/drawing/2014/main" id="{62662280-6833-4D0F-BFC8-5A076C425651}"/>
              </a:ext>
            </a:extLst>
          </p:cNvPr>
          <p:cNvCxnSpPr/>
          <p:nvPr/>
        </p:nvCxnSpPr>
        <p:spPr>
          <a:xfrm>
            <a:off x="2578207" y="5673948"/>
            <a:ext cx="8114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id="{E6C3126A-62C6-450C-8953-9300350E2B9A}"/>
              </a:ext>
            </a:extLst>
          </p:cNvPr>
          <p:cNvSpPr/>
          <p:nvPr/>
        </p:nvSpPr>
        <p:spPr>
          <a:xfrm>
            <a:off x="3422708" y="5622058"/>
            <a:ext cx="1568808" cy="296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Deep Learning</a:t>
            </a:r>
          </a:p>
        </p:txBody>
      </p:sp>
      <p:cxnSp>
        <p:nvCxnSpPr>
          <p:cNvPr id="112" name="Straight Arrow Connector 111">
            <a:extLst>
              <a:ext uri="{FF2B5EF4-FFF2-40B4-BE49-F238E27FC236}">
                <a16:creationId xmlns:a16="http://schemas.microsoft.com/office/drawing/2014/main" id="{07AECB34-E5D7-4784-A657-A71EF3B6A1DA}"/>
              </a:ext>
            </a:extLst>
          </p:cNvPr>
          <p:cNvCxnSpPr>
            <a:cxnSpLocks/>
            <a:stCxn id="99" idx="3"/>
          </p:cNvCxnSpPr>
          <p:nvPr/>
        </p:nvCxnSpPr>
        <p:spPr>
          <a:xfrm>
            <a:off x="2418173" y="5511409"/>
            <a:ext cx="718666" cy="754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F1CBCA6-21B9-4C46-9196-B2B1E3765838}"/>
              </a:ext>
            </a:extLst>
          </p:cNvPr>
          <p:cNvSpPr/>
          <p:nvPr/>
        </p:nvSpPr>
        <p:spPr>
          <a:xfrm>
            <a:off x="3443420" y="6224631"/>
            <a:ext cx="1388645" cy="296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Science</a:t>
            </a:r>
          </a:p>
        </p:txBody>
      </p:sp>
      <p:cxnSp>
        <p:nvCxnSpPr>
          <p:cNvPr id="115" name="Straight Arrow Connector 114">
            <a:extLst>
              <a:ext uri="{FF2B5EF4-FFF2-40B4-BE49-F238E27FC236}">
                <a16:creationId xmlns:a16="http://schemas.microsoft.com/office/drawing/2014/main" id="{A62D032A-12F8-4681-90E5-3130D0A09FB4}"/>
              </a:ext>
            </a:extLst>
          </p:cNvPr>
          <p:cNvCxnSpPr>
            <a:cxnSpLocks/>
            <a:stCxn id="99" idx="3"/>
          </p:cNvCxnSpPr>
          <p:nvPr/>
        </p:nvCxnSpPr>
        <p:spPr>
          <a:xfrm>
            <a:off x="2418173" y="5511409"/>
            <a:ext cx="248883" cy="959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Rectangle: Rounded Corners 115">
            <a:extLst>
              <a:ext uri="{FF2B5EF4-FFF2-40B4-BE49-F238E27FC236}">
                <a16:creationId xmlns:a16="http://schemas.microsoft.com/office/drawing/2014/main" id="{E88CEE59-97DB-47BE-92AF-74F7EF8B55D7}"/>
              </a:ext>
            </a:extLst>
          </p:cNvPr>
          <p:cNvSpPr/>
          <p:nvPr/>
        </p:nvSpPr>
        <p:spPr>
          <a:xfrm>
            <a:off x="2565627" y="6521460"/>
            <a:ext cx="731246" cy="2747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AI</a:t>
            </a:r>
          </a:p>
        </p:txBody>
      </p:sp>
      <p:sp>
        <p:nvSpPr>
          <p:cNvPr id="124" name="Rectangle 123">
            <a:extLst>
              <a:ext uri="{FF2B5EF4-FFF2-40B4-BE49-F238E27FC236}">
                <a16:creationId xmlns:a16="http://schemas.microsoft.com/office/drawing/2014/main" id="{A44803E5-F4C7-4A75-A606-B1F241B5E914}"/>
              </a:ext>
            </a:extLst>
          </p:cNvPr>
          <p:cNvSpPr/>
          <p:nvPr/>
        </p:nvSpPr>
        <p:spPr>
          <a:xfrm>
            <a:off x="494964" y="4219754"/>
            <a:ext cx="1663798" cy="706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Best Programming Language </a:t>
            </a:r>
            <a:r>
              <a:rPr lang="en-IN" sz="1200" dirty="0">
                <a:sym typeface="Wingdings" panose="05000000000000000000" pitchFamily="2" charset="2"/>
              </a:rPr>
              <a:t></a:t>
            </a:r>
            <a:r>
              <a:rPr lang="en-IN" sz="1200" dirty="0"/>
              <a:t>  PYTHON </a:t>
            </a:r>
          </a:p>
        </p:txBody>
      </p:sp>
      <p:sp>
        <p:nvSpPr>
          <p:cNvPr id="127" name="Arrow: Right 126">
            <a:extLst>
              <a:ext uri="{FF2B5EF4-FFF2-40B4-BE49-F238E27FC236}">
                <a16:creationId xmlns:a16="http://schemas.microsoft.com/office/drawing/2014/main" id="{A5A9C85E-D179-474D-B114-186943C6F78E}"/>
              </a:ext>
            </a:extLst>
          </p:cNvPr>
          <p:cNvSpPr/>
          <p:nvPr/>
        </p:nvSpPr>
        <p:spPr>
          <a:xfrm rot="5400000">
            <a:off x="1101249" y="4985888"/>
            <a:ext cx="275607" cy="156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9" name="Straight Arrow Connector 128">
            <a:extLst>
              <a:ext uri="{FF2B5EF4-FFF2-40B4-BE49-F238E27FC236}">
                <a16:creationId xmlns:a16="http://schemas.microsoft.com/office/drawing/2014/main" id="{8E51BE4C-5E4E-4D10-89E5-6AD6F11A1615}"/>
              </a:ext>
            </a:extLst>
          </p:cNvPr>
          <p:cNvCxnSpPr>
            <a:cxnSpLocks/>
            <a:stCxn id="124" idx="3"/>
            <a:endCxn id="102" idx="1"/>
          </p:cNvCxnSpPr>
          <p:nvPr/>
        </p:nvCxnSpPr>
        <p:spPr>
          <a:xfrm>
            <a:off x="2158762" y="4572928"/>
            <a:ext cx="1264434" cy="90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C3F60EE-8908-4874-9FF6-042DDE4D939F}"/>
              </a:ext>
            </a:extLst>
          </p:cNvPr>
          <p:cNvCxnSpPr>
            <a:cxnSpLocks/>
            <a:stCxn id="124" idx="3"/>
          </p:cNvCxnSpPr>
          <p:nvPr/>
        </p:nvCxnSpPr>
        <p:spPr>
          <a:xfrm>
            <a:off x="2158762" y="4572928"/>
            <a:ext cx="1230890" cy="623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E888DCB-3163-4700-AA45-6FEE753ABBF0}"/>
              </a:ext>
            </a:extLst>
          </p:cNvPr>
          <p:cNvCxnSpPr>
            <a:cxnSpLocks/>
            <a:stCxn id="124" idx="3"/>
          </p:cNvCxnSpPr>
          <p:nvPr/>
        </p:nvCxnSpPr>
        <p:spPr>
          <a:xfrm>
            <a:off x="2158762" y="4572928"/>
            <a:ext cx="1230890" cy="1021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64A70CA9-3F57-494B-8ED8-1828CE6D2DF7}"/>
              </a:ext>
            </a:extLst>
          </p:cNvPr>
          <p:cNvCxnSpPr>
            <a:cxnSpLocks/>
            <a:stCxn id="124" idx="3"/>
          </p:cNvCxnSpPr>
          <p:nvPr/>
        </p:nvCxnSpPr>
        <p:spPr>
          <a:xfrm>
            <a:off x="2158762" y="4572928"/>
            <a:ext cx="1242383" cy="1327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2940E298-AA77-452A-A7B5-1787ADFD59FD}"/>
              </a:ext>
            </a:extLst>
          </p:cNvPr>
          <p:cNvCxnSpPr>
            <a:cxnSpLocks/>
            <a:stCxn id="124" idx="3"/>
          </p:cNvCxnSpPr>
          <p:nvPr/>
        </p:nvCxnSpPr>
        <p:spPr>
          <a:xfrm>
            <a:off x="2158762" y="4572928"/>
            <a:ext cx="1309367" cy="1580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BA99ECFF-3316-4B65-AE0B-30CD077DA37C}"/>
              </a:ext>
            </a:extLst>
          </p:cNvPr>
          <p:cNvCxnSpPr>
            <a:cxnSpLocks/>
            <a:stCxn id="124" idx="3"/>
          </p:cNvCxnSpPr>
          <p:nvPr/>
        </p:nvCxnSpPr>
        <p:spPr>
          <a:xfrm>
            <a:off x="2158762" y="4572928"/>
            <a:ext cx="903028" cy="1910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AF457924-3279-491C-84AC-AF171EBB1B01}"/>
              </a:ext>
            </a:extLst>
          </p:cNvPr>
          <p:cNvSpPr/>
          <p:nvPr/>
        </p:nvSpPr>
        <p:spPr>
          <a:xfrm>
            <a:off x="160397" y="6072343"/>
            <a:ext cx="2300958" cy="7856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Visualization – </a:t>
            </a:r>
          </a:p>
          <a:p>
            <a:pPr algn="ctr"/>
            <a:r>
              <a:rPr lang="en-IN" sz="1200" dirty="0"/>
              <a:t>R programming / Tableau / Python EDA</a:t>
            </a:r>
          </a:p>
        </p:txBody>
      </p:sp>
      <p:sp>
        <p:nvSpPr>
          <p:cNvPr id="158" name="Arrow: Right 157">
            <a:extLst>
              <a:ext uri="{FF2B5EF4-FFF2-40B4-BE49-F238E27FC236}">
                <a16:creationId xmlns:a16="http://schemas.microsoft.com/office/drawing/2014/main" id="{01F47318-C081-4CC3-AA31-DFEF07AD8804}"/>
              </a:ext>
            </a:extLst>
          </p:cNvPr>
          <p:cNvSpPr/>
          <p:nvPr/>
        </p:nvSpPr>
        <p:spPr>
          <a:xfrm rot="5400000">
            <a:off x="1100679" y="5884831"/>
            <a:ext cx="228920" cy="156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0" name="Picture 159">
            <a:extLst>
              <a:ext uri="{FF2B5EF4-FFF2-40B4-BE49-F238E27FC236}">
                <a16:creationId xmlns:a16="http://schemas.microsoft.com/office/drawing/2014/main" id="{0460B341-D0CA-4D03-93CE-619A76C76609}"/>
              </a:ext>
            </a:extLst>
          </p:cNvPr>
          <p:cNvPicPr>
            <a:picLocks noChangeAspect="1"/>
          </p:cNvPicPr>
          <p:nvPr/>
        </p:nvPicPr>
        <p:blipFill>
          <a:blip r:embed="rId2"/>
          <a:stretch>
            <a:fillRect/>
          </a:stretch>
        </p:blipFill>
        <p:spPr>
          <a:xfrm>
            <a:off x="1317075" y="61754"/>
            <a:ext cx="1602292" cy="1799337"/>
          </a:xfrm>
          <a:prstGeom prst="rect">
            <a:avLst/>
          </a:prstGeom>
        </p:spPr>
      </p:pic>
      <p:sp>
        <p:nvSpPr>
          <p:cNvPr id="161" name="Left Brace 160">
            <a:extLst>
              <a:ext uri="{FF2B5EF4-FFF2-40B4-BE49-F238E27FC236}">
                <a16:creationId xmlns:a16="http://schemas.microsoft.com/office/drawing/2014/main" id="{15C35CE8-12D8-40DC-92A9-006881140150}"/>
              </a:ext>
            </a:extLst>
          </p:cNvPr>
          <p:cNvSpPr/>
          <p:nvPr/>
        </p:nvSpPr>
        <p:spPr>
          <a:xfrm rot="10800000">
            <a:off x="5010793" y="4713688"/>
            <a:ext cx="237165" cy="175148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62" name="Rectangle: Rounded Corners 161">
            <a:extLst>
              <a:ext uri="{FF2B5EF4-FFF2-40B4-BE49-F238E27FC236}">
                <a16:creationId xmlns:a16="http://schemas.microsoft.com/office/drawing/2014/main" id="{C5629A61-AD8F-43BB-83C7-9F593B359D55}"/>
              </a:ext>
            </a:extLst>
          </p:cNvPr>
          <p:cNvSpPr/>
          <p:nvPr/>
        </p:nvSpPr>
        <p:spPr>
          <a:xfrm>
            <a:off x="5291541" y="4695853"/>
            <a:ext cx="1522043" cy="11126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Model Deployment into production server -  Flask API / Docker / Cloud / Database </a:t>
            </a:r>
          </a:p>
        </p:txBody>
      </p:sp>
      <p:sp>
        <p:nvSpPr>
          <p:cNvPr id="164" name="Arrow: Right 163">
            <a:extLst>
              <a:ext uri="{FF2B5EF4-FFF2-40B4-BE49-F238E27FC236}">
                <a16:creationId xmlns:a16="http://schemas.microsoft.com/office/drawing/2014/main" id="{4795B94B-2856-47E3-9456-189A9C68FE85}"/>
              </a:ext>
            </a:extLst>
          </p:cNvPr>
          <p:cNvSpPr/>
          <p:nvPr/>
        </p:nvSpPr>
        <p:spPr>
          <a:xfrm rot="5400000">
            <a:off x="5819179" y="5884830"/>
            <a:ext cx="275607" cy="156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Rectangle: Rounded Corners 164">
            <a:extLst>
              <a:ext uri="{FF2B5EF4-FFF2-40B4-BE49-F238E27FC236}">
                <a16:creationId xmlns:a16="http://schemas.microsoft.com/office/drawing/2014/main" id="{19B3D7FB-21E7-423F-A12D-95E0E5813E58}"/>
              </a:ext>
            </a:extLst>
          </p:cNvPr>
          <p:cNvSpPr/>
          <p:nvPr/>
        </p:nvSpPr>
        <p:spPr>
          <a:xfrm>
            <a:off x="5368954" y="6117180"/>
            <a:ext cx="1388645" cy="679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Automation /  Monitor the performance </a:t>
            </a:r>
          </a:p>
        </p:txBody>
      </p:sp>
      <p:sp>
        <p:nvSpPr>
          <p:cNvPr id="166" name="Rectangle 165">
            <a:extLst>
              <a:ext uri="{FF2B5EF4-FFF2-40B4-BE49-F238E27FC236}">
                <a16:creationId xmlns:a16="http://schemas.microsoft.com/office/drawing/2014/main" id="{0ED062EB-501E-45FC-9554-72A56AC428E9}"/>
              </a:ext>
            </a:extLst>
          </p:cNvPr>
          <p:cNvSpPr/>
          <p:nvPr/>
        </p:nvSpPr>
        <p:spPr>
          <a:xfrm>
            <a:off x="4186105" y="61754"/>
            <a:ext cx="3349228" cy="4019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b="1" dirty="0"/>
              <a:t>3. FULL STACK DATA SCIENCE</a:t>
            </a:r>
          </a:p>
        </p:txBody>
      </p:sp>
    </p:spTree>
    <p:extLst>
      <p:ext uri="{BB962C8B-B14F-4D97-AF65-F5344CB8AC3E}">
        <p14:creationId xmlns:p14="http://schemas.microsoft.com/office/powerpoint/2010/main" val="1896611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D81F7F-93F5-41FE-B906-5A653C8EE2CB}"/>
              </a:ext>
            </a:extLst>
          </p:cNvPr>
          <p:cNvSpPr txBox="1"/>
          <p:nvPr/>
        </p:nvSpPr>
        <p:spPr>
          <a:xfrm>
            <a:off x="3880531" y="15444"/>
            <a:ext cx="2939635"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IN" b="1" dirty="0"/>
              <a:t>5. About course syllabus</a:t>
            </a:r>
          </a:p>
          <a:p>
            <a:r>
              <a:rPr lang="en-IN" b="1" dirty="0"/>
              <a:t>      (Data science pipeline)</a:t>
            </a:r>
          </a:p>
        </p:txBody>
      </p:sp>
      <p:sp>
        <p:nvSpPr>
          <p:cNvPr id="3" name="Rectangle: Rounded Corners 2">
            <a:extLst>
              <a:ext uri="{FF2B5EF4-FFF2-40B4-BE49-F238E27FC236}">
                <a16:creationId xmlns:a16="http://schemas.microsoft.com/office/drawing/2014/main" id="{1A943C4A-4A3D-4B2F-AEDD-EBD6C62C3FD2}"/>
              </a:ext>
            </a:extLst>
          </p:cNvPr>
          <p:cNvSpPr/>
          <p:nvPr/>
        </p:nvSpPr>
        <p:spPr>
          <a:xfrm>
            <a:off x="947957" y="201336"/>
            <a:ext cx="1862354" cy="4616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t>Machine Learning</a:t>
            </a:r>
          </a:p>
          <a:p>
            <a:pPr algn="ctr"/>
            <a:r>
              <a:rPr lang="en-IN" sz="1600" b="1" dirty="0"/>
              <a:t>(SKLEARN)</a:t>
            </a:r>
          </a:p>
        </p:txBody>
      </p:sp>
      <p:cxnSp>
        <p:nvCxnSpPr>
          <p:cNvPr id="5" name="Straight Connector 4">
            <a:extLst>
              <a:ext uri="{FF2B5EF4-FFF2-40B4-BE49-F238E27FC236}">
                <a16:creationId xmlns:a16="http://schemas.microsoft.com/office/drawing/2014/main" id="{EC58FA85-F903-435A-B8B7-66DDBBC42347}"/>
              </a:ext>
            </a:extLst>
          </p:cNvPr>
          <p:cNvCxnSpPr>
            <a:cxnSpLocks/>
            <a:stCxn id="3" idx="2"/>
          </p:cNvCxnSpPr>
          <p:nvPr/>
        </p:nvCxnSpPr>
        <p:spPr>
          <a:xfrm flipH="1">
            <a:off x="1812024" y="662999"/>
            <a:ext cx="67110" cy="259789"/>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F2EF3FD-CE16-42BE-9D8C-E07E9ACFF92D}"/>
              </a:ext>
            </a:extLst>
          </p:cNvPr>
          <p:cNvCxnSpPr>
            <a:cxnSpLocks/>
          </p:cNvCxnSpPr>
          <p:nvPr/>
        </p:nvCxnSpPr>
        <p:spPr>
          <a:xfrm>
            <a:off x="620785" y="922789"/>
            <a:ext cx="26928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51AD9C1-0D5E-47DF-BB74-C0C8ACF53EA8}"/>
              </a:ext>
            </a:extLst>
          </p:cNvPr>
          <p:cNvCxnSpPr/>
          <p:nvPr/>
        </p:nvCxnSpPr>
        <p:spPr>
          <a:xfrm>
            <a:off x="3313651" y="922789"/>
            <a:ext cx="0" cy="369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C501A4B-AFCA-437F-B2D4-1753C1D4DBF2}"/>
              </a:ext>
            </a:extLst>
          </p:cNvPr>
          <p:cNvCxnSpPr/>
          <p:nvPr/>
        </p:nvCxnSpPr>
        <p:spPr>
          <a:xfrm>
            <a:off x="620785" y="922789"/>
            <a:ext cx="0" cy="369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ABEEE842-2AE0-427B-8CEE-9413E7248EDC}"/>
              </a:ext>
            </a:extLst>
          </p:cNvPr>
          <p:cNvSpPr/>
          <p:nvPr/>
        </p:nvSpPr>
        <p:spPr>
          <a:xfrm>
            <a:off x="192947" y="1291905"/>
            <a:ext cx="1275123" cy="4865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b="1" dirty="0"/>
              <a:t>Supervised Learning</a:t>
            </a:r>
          </a:p>
        </p:txBody>
      </p:sp>
      <p:sp>
        <p:nvSpPr>
          <p:cNvPr id="15" name="Rectangle: Rounded Corners 14">
            <a:extLst>
              <a:ext uri="{FF2B5EF4-FFF2-40B4-BE49-F238E27FC236}">
                <a16:creationId xmlns:a16="http://schemas.microsoft.com/office/drawing/2014/main" id="{A52089DE-CDF2-493F-B6A8-F9C9B45DDAF7}"/>
              </a:ext>
            </a:extLst>
          </p:cNvPr>
          <p:cNvSpPr/>
          <p:nvPr/>
        </p:nvSpPr>
        <p:spPr>
          <a:xfrm>
            <a:off x="2818707" y="1291905"/>
            <a:ext cx="1392566" cy="4865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b="1" dirty="0"/>
              <a:t>Unsupervised learning</a:t>
            </a:r>
          </a:p>
        </p:txBody>
      </p:sp>
      <p:cxnSp>
        <p:nvCxnSpPr>
          <p:cNvPr id="19" name="Straight Arrow Connector 18">
            <a:extLst>
              <a:ext uri="{FF2B5EF4-FFF2-40B4-BE49-F238E27FC236}">
                <a16:creationId xmlns:a16="http://schemas.microsoft.com/office/drawing/2014/main" id="{5393A95A-DE2E-4D45-9AE9-1651D3F3A8AA}"/>
              </a:ext>
            </a:extLst>
          </p:cNvPr>
          <p:cNvCxnSpPr>
            <a:cxnSpLocks/>
          </p:cNvCxnSpPr>
          <p:nvPr/>
        </p:nvCxnSpPr>
        <p:spPr>
          <a:xfrm flipH="1">
            <a:off x="620785" y="1807825"/>
            <a:ext cx="327172" cy="465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0B9A2375-3F7E-4F78-B5AA-E208783180F5}"/>
              </a:ext>
            </a:extLst>
          </p:cNvPr>
          <p:cNvSpPr/>
          <p:nvPr/>
        </p:nvSpPr>
        <p:spPr>
          <a:xfrm>
            <a:off x="75503" y="2231474"/>
            <a:ext cx="939563" cy="3187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100" b="1" dirty="0"/>
              <a:t>Regression</a:t>
            </a:r>
          </a:p>
        </p:txBody>
      </p:sp>
      <p:cxnSp>
        <p:nvCxnSpPr>
          <p:cNvPr id="24" name="Connector: Elbow 23">
            <a:extLst>
              <a:ext uri="{FF2B5EF4-FFF2-40B4-BE49-F238E27FC236}">
                <a16:creationId xmlns:a16="http://schemas.microsoft.com/office/drawing/2014/main" id="{DAB4FCDB-09B6-47C7-BFA6-DADA2E278E37}"/>
              </a:ext>
            </a:extLst>
          </p:cNvPr>
          <p:cNvCxnSpPr>
            <a:cxnSpLocks/>
          </p:cNvCxnSpPr>
          <p:nvPr/>
        </p:nvCxnSpPr>
        <p:spPr>
          <a:xfrm rot="16200000" flipH="1">
            <a:off x="1747000" y="1587610"/>
            <a:ext cx="750830" cy="6207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D3444CEC-8E6D-4253-85DB-D0429D72DDDC}"/>
              </a:ext>
            </a:extLst>
          </p:cNvPr>
          <p:cNvSpPr/>
          <p:nvPr/>
        </p:nvSpPr>
        <p:spPr>
          <a:xfrm>
            <a:off x="2193721" y="2281812"/>
            <a:ext cx="1119930" cy="2938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100" b="1" dirty="0"/>
              <a:t>Classification</a:t>
            </a:r>
          </a:p>
        </p:txBody>
      </p:sp>
      <p:sp>
        <p:nvSpPr>
          <p:cNvPr id="28" name="Rectangle: Rounded Corners 27">
            <a:extLst>
              <a:ext uri="{FF2B5EF4-FFF2-40B4-BE49-F238E27FC236}">
                <a16:creationId xmlns:a16="http://schemas.microsoft.com/office/drawing/2014/main" id="{34A90A87-ED18-455C-B14D-3AB72A44DAC1}"/>
              </a:ext>
            </a:extLst>
          </p:cNvPr>
          <p:cNvSpPr/>
          <p:nvPr/>
        </p:nvSpPr>
        <p:spPr>
          <a:xfrm>
            <a:off x="0" y="2781122"/>
            <a:ext cx="2055310" cy="20635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100" b="1" dirty="0"/>
              <a:t>ALGORITHM – </a:t>
            </a:r>
          </a:p>
          <a:p>
            <a:r>
              <a:rPr lang="en-IN" sz="1100" dirty="0"/>
              <a:t>1-Simple linear regression </a:t>
            </a:r>
          </a:p>
          <a:p>
            <a:r>
              <a:rPr lang="en-IN" sz="1100" dirty="0"/>
              <a:t>2-Multiple linear regression </a:t>
            </a:r>
          </a:p>
          <a:p>
            <a:r>
              <a:rPr lang="en-IN" sz="1100" dirty="0"/>
              <a:t>3-Polynomial regression</a:t>
            </a:r>
          </a:p>
          <a:p>
            <a:r>
              <a:rPr lang="en-IN" sz="1100" dirty="0"/>
              <a:t>4-Gradient descend</a:t>
            </a:r>
          </a:p>
          <a:p>
            <a:r>
              <a:rPr lang="en-IN" sz="1100" dirty="0"/>
              <a:t>5-Support vector regressor</a:t>
            </a:r>
          </a:p>
          <a:p>
            <a:r>
              <a:rPr lang="en-IN" sz="1100" dirty="0"/>
              <a:t>6-Decission tree regressor</a:t>
            </a:r>
          </a:p>
          <a:p>
            <a:r>
              <a:rPr lang="en-IN" sz="1100" dirty="0"/>
              <a:t>7-Random forest regressor</a:t>
            </a:r>
          </a:p>
          <a:p>
            <a:r>
              <a:rPr lang="en-IN" sz="1100" dirty="0"/>
              <a:t>8-Lasso regression (L1) </a:t>
            </a:r>
          </a:p>
          <a:p>
            <a:r>
              <a:rPr lang="en-IN" sz="1100" dirty="0"/>
              <a:t>9-Ridge regression (L2)</a:t>
            </a:r>
          </a:p>
          <a:p>
            <a:r>
              <a:rPr lang="en-IN" sz="1100" dirty="0"/>
              <a:t>10- Time series Analysis</a:t>
            </a:r>
          </a:p>
          <a:p>
            <a:endParaRPr lang="en-IN" sz="1100" dirty="0"/>
          </a:p>
        </p:txBody>
      </p:sp>
      <p:cxnSp>
        <p:nvCxnSpPr>
          <p:cNvPr id="30" name="Straight Arrow Connector 29">
            <a:extLst>
              <a:ext uri="{FF2B5EF4-FFF2-40B4-BE49-F238E27FC236}">
                <a16:creationId xmlns:a16="http://schemas.microsoft.com/office/drawing/2014/main" id="{4783856F-838F-47F3-BC0D-5C4547AE12A1}"/>
              </a:ext>
            </a:extLst>
          </p:cNvPr>
          <p:cNvCxnSpPr>
            <a:cxnSpLocks/>
            <a:stCxn id="22" idx="2"/>
          </p:cNvCxnSpPr>
          <p:nvPr/>
        </p:nvCxnSpPr>
        <p:spPr>
          <a:xfrm flipH="1">
            <a:off x="511731" y="2550231"/>
            <a:ext cx="33554" cy="285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406DAB1-4141-4665-B80E-D9EB4266E083}"/>
              </a:ext>
            </a:extLst>
          </p:cNvPr>
          <p:cNvCxnSpPr>
            <a:cxnSpLocks/>
          </p:cNvCxnSpPr>
          <p:nvPr/>
        </p:nvCxnSpPr>
        <p:spPr>
          <a:xfrm flipV="1">
            <a:off x="1468070" y="1522582"/>
            <a:ext cx="34395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1C74089-7DE2-43C3-9A54-7945DDCF91A5}"/>
              </a:ext>
            </a:extLst>
          </p:cNvPr>
          <p:cNvCxnSpPr>
            <a:cxnSpLocks/>
          </p:cNvCxnSpPr>
          <p:nvPr/>
        </p:nvCxnSpPr>
        <p:spPr>
          <a:xfrm>
            <a:off x="3054994" y="2550231"/>
            <a:ext cx="0" cy="285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0D8AF884-7A93-49D3-BD9C-D3F949F348FA}"/>
              </a:ext>
            </a:extLst>
          </p:cNvPr>
          <p:cNvSpPr/>
          <p:nvPr/>
        </p:nvSpPr>
        <p:spPr>
          <a:xfrm>
            <a:off x="2114037" y="2835469"/>
            <a:ext cx="1879115" cy="197978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IN" sz="1100" b="1" dirty="0"/>
              <a:t>ALGORITHM –</a:t>
            </a:r>
            <a:r>
              <a:rPr lang="en-IN" sz="1100" dirty="0"/>
              <a:t> </a:t>
            </a:r>
          </a:p>
          <a:p>
            <a:r>
              <a:rPr lang="en-IN" sz="1100" dirty="0"/>
              <a:t>1-Logistic regression</a:t>
            </a:r>
          </a:p>
          <a:p>
            <a:r>
              <a:rPr lang="en-IN" sz="1100" dirty="0"/>
              <a:t>2-support vector machine</a:t>
            </a:r>
          </a:p>
          <a:p>
            <a:r>
              <a:rPr lang="en-IN" sz="1100" dirty="0"/>
              <a:t>3-Decission tree</a:t>
            </a:r>
          </a:p>
          <a:p>
            <a:r>
              <a:rPr lang="en-IN" sz="1100" dirty="0"/>
              <a:t>4-naïve bays</a:t>
            </a:r>
          </a:p>
          <a:p>
            <a:r>
              <a:rPr lang="en-IN" sz="1100" dirty="0"/>
              <a:t>5-KNN</a:t>
            </a:r>
          </a:p>
          <a:p>
            <a:r>
              <a:rPr lang="en-IN" sz="1100" dirty="0"/>
              <a:t>6-Random forest</a:t>
            </a:r>
          </a:p>
          <a:p>
            <a:r>
              <a:rPr lang="en-IN" sz="1100" dirty="0"/>
              <a:t>7-Ada boost</a:t>
            </a:r>
          </a:p>
          <a:p>
            <a:r>
              <a:rPr lang="en-IN" sz="1100" dirty="0"/>
              <a:t>8-Cat boost</a:t>
            </a:r>
          </a:p>
          <a:p>
            <a:r>
              <a:rPr lang="en-IN" sz="1100" dirty="0"/>
              <a:t>9-XG Boost</a:t>
            </a:r>
          </a:p>
        </p:txBody>
      </p:sp>
      <p:sp>
        <p:nvSpPr>
          <p:cNvPr id="45" name="Rectangle 44">
            <a:extLst>
              <a:ext uri="{FF2B5EF4-FFF2-40B4-BE49-F238E27FC236}">
                <a16:creationId xmlns:a16="http://schemas.microsoft.com/office/drawing/2014/main" id="{610211C0-0136-4EEC-8E48-5631BBA15E50}"/>
              </a:ext>
            </a:extLst>
          </p:cNvPr>
          <p:cNvSpPr/>
          <p:nvPr/>
        </p:nvSpPr>
        <p:spPr>
          <a:xfrm>
            <a:off x="251670" y="5066946"/>
            <a:ext cx="1275123" cy="2222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R2/ Adjusted R2</a:t>
            </a:r>
          </a:p>
        </p:txBody>
      </p:sp>
      <p:sp>
        <p:nvSpPr>
          <p:cNvPr id="46" name="Rectangle 45">
            <a:extLst>
              <a:ext uri="{FF2B5EF4-FFF2-40B4-BE49-F238E27FC236}">
                <a16:creationId xmlns:a16="http://schemas.microsoft.com/office/drawing/2014/main" id="{B23752D4-5601-4569-9524-B7FCCCED0B73}"/>
              </a:ext>
            </a:extLst>
          </p:cNvPr>
          <p:cNvSpPr/>
          <p:nvPr/>
        </p:nvSpPr>
        <p:spPr>
          <a:xfrm>
            <a:off x="2323750" y="5037548"/>
            <a:ext cx="1340833" cy="2768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Confusion Matrix </a:t>
            </a:r>
          </a:p>
        </p:txBody>
      </p:sp>
      <p:sp>
        <p:nvSpPr>
          <p:cNvPr id="47" name="Arrow: Down 46">
            <a:extLst>
              <a:ext uri="{FF2B5EF4-FFF2-40B4-BE49-F238E27FC236}">
                <a16:creationId xmlns:a16="http://schemas.microsoft.com/office/drawing/2014/main" id="{6C050A9B-80FF-47B0-B917-C7FE44839AB4}"/>
              </a:ext>
            </a:extLst>
          </p:cNvPr>
          <p:cNvSpPr/>
          <p:nvPr/>
        </p:nvSpPr>
        <p:spPr>
          <a:xfrm>
            <a:off x="830508" y="4815250"/>
            <a:ext cx="117449" cy="222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Arrow: Down 47">
            <a:extLst>
              <a:ext uri="{FF2B5EF4-FFF2-40B4-BE49-F238E27FC236}">
                <a16:creationId xmlns:a16="http://schemas.microsoft.com/office/drawing/2014/main" id="{BB857882-AA5D-4EB9-B112-DECD12216705}"/>
              </a:ext>
            </a:extLst>
          </p:cNvPr>
          <p:cNvSpPr/>
          <p:nvPr/>
        </p:nvSpPr>
        <p:spPr>
          <a:xfrm>
            <a:off x="2929155" y="4815293"/>
            <a:ext cx="117449" cy="222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Rounded Corners 48">
            <a:extLst>
              <a:ext uri="{FF2B5EF4-FFF2-40B4-BE49-F238E27FC236}">
                <a16:creationId xmlns:a16="http://schemas.microsoft.com/office/drawing/2014/main" id="{9F8AF818-004A-4FAA-9D73-1C58B2696678}"/>
              </a:ext>
            </a:extLst>
          </p:cNvPr>
          <p:cNvSpPr/>
          <p:nvPr/>
        </p:nvSpPr>
        <p:spPr>
          <a:xfrm>
            <a:off x="1224798" y="5427620"/>
            <a:ext cx="1367403" cy="2768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100" dirty="0"/>
              <a:t>Model Performance   </a:t>
            </a:r>
          </a:p>
        </p:txBody>
      </p:sp>
      <p:sp>
        <p:nvSpPr>
          <p:cNvPr id="50" name="Double Bracket 49">
            <a:extLst>
              <a:ext uri="{FF2B5EF4-FFF2-40B4-BE49-F238E27FC236}">
                <a16:creationId xmlns:a16="http://schemas.microsoft.com/office/drawing/2014/main" id="{1F027755-115C-4832-92BB-E5CA72B95FC5}"/>
              </a:ext>
            </a:extLst>
          </p:cNvPr>
          <p:cNvSpPr/>
          <p:nvPr/>
        </p:nvSpPr>
        <p:spPr>
          <a:xfrm>
            <a:off x="192947" y="4953625"/>
            <a:ext cx="3615654" cy="708835"/>
          </a:xfrm>
          <a:prstGeom prst="bracketPair">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b="1" dirty="0"/>
          </a:p>
        </p:txBody>
      </p:sp>
      <p:sp>
        <p:nvSpPr>
          <p:cNvPr id="52" name="Rectangle 51">
            <a:extLst>
              <a:ext uri="{FF2B5EF4-FFF2-40B4-BE49-F238E27FC236}">
                <a16:creationId xmlns:a16="http://schemas.microsoft.com/office/drawing/2014/main" id="{CD9286C3-A535-4528-97AF-245EAA6441FE}"/>
              </a:ext>
            </a:extLst>
          </p:cNvPr>
          <p:cNvSpPr/>
          <p:nvPr/>
        </p:nvSpPr>
        <p:spPr>
          <a:xfrm>
            <a:off x="251670" y="5733840"/>
            <a:ext cx="3556931" cy="281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STATISTCS </a:t>
            </a:r>
          </a:p>
        </p:txBody>
      </p:sp>
      <p:sp>
        <p:nvSpPr>
          <p:cNvPr id="53" name="Cylinder 52">
            <a:extLst>
              <a:ext uri="{FF2B5EF4-FFF2-40B4-BE49-F238E27FC236}">
                <a16:creationId xmlns:a16="http://schemas.microsoft.com/office/drawing/2014/main" id="{70C1AA04-B749-491E-8A33-F55A86988AFC}"/>
              </a:ext>
            </a:extLst>
          </p:cNvPr>
          <p:cNvSpPr/>
          <p:nvPr/>
        </p:nvSpPr>
        <p:spPr>
          <a:xfrm>
            <a:off x="5519957" y="895522"/>
            <a:ext cx="1040234" cy="42993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a:t>
            </a:r>
          </a:p>
        </p:txBody>
      </p:sp>
      <p:cxnSp>
        <p:nvCxnSpPr>
          <p:cNvPr id="55" name="Connector: Elbow 54">
            <a:extLst>
              <a:ext uri="{FF2B5EF4-FFF2-40B4-BE49-F238E27FC236}">
                <a16:creationId xmlns:a16="http://schemas.microsoft.com/office/drawing/2014/main" id="{FEDE6FD1-1313-482E-8ABF-23E88E12A721}"/>
              </a:ext>
            </a:extLst>
          </p:cNvPr>
          <p:cNvCxnSpPr>
            <a:cxnSpLocks/>
          </p:cNvCxnSpPr>
          <p:nvPr/>
        </p:nvCxnSpPr>
        <p:spPr>
          <a:xfrm flipV="1">
            <a:off x="6560191" y="720682"/>
            <a:ext cx="654341" cy="4191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4BDB2597-A66F-4087-B838-6EB16C5523F7}"/>
              </a:ext>
            </a:extLst>
          </p:cNvPr>
          <p:cNvSpPr/>
          <p:nvPr/>
        </p:nvSpPr>
        <p:spPr>
          <a:xfrm>
            <a:off x="7273255" y="494950"/>
            <a:ext cx="1048622" cy="34395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RAW DATA</a:t>
            </a:r>
          </a:p>
        </p:txBody>
      </p:sp>
      <p:cxnSp>
        <p:nvCxnSpPr>
          <p:cNvPr id="58" name="Straight Arrow Connector 57">
            <a:extLst>
              <a:ext uri="{FF2B5EF4-FFF2-40B4-BE49-F238E27FC236}">
                <a16:creationId xmlns:a16="http://schemas.microsoft.com/office/drawing/2014/main" id="{07F3C0BE-865A-47F0-A619-6FEAECDB0DCE}"/>
              </a:ext>
            </a:extLst>
          </p:cNvPr>
          <p:cNvCxnSpPr>
            <a:cxnSpLocks/>
            <a:endCxn id="60" idx="1"/>
          </p:cNvCxnSpPr>
          <p:nvPr/>
        </p:nvCxnSpPr>
        <p:spPr>
          <a:xfrm flipV="1">
            <a:off x="8296709" y="434131"/>
            <a:ext cx="402673" cy="21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83C28BBC-4406-49F1-AAE1-77905DF7D0F9}"/>
              </a:ext>
            </a:extLst>
          </p:cNvPr>
          <p:cNvSpPr/>
          <p:nvPr/>
        </p:nvSpPr>
        <p:spPr>
          <a:xfrm>
            <a:off x="8699382" y="309346"/>
            <a:ext cx="906012" cy="24957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Numerical</a:t>
            </a:r>
          </a:p>
        </p:txBody>
      </p:sp>
      <p:sp>
        <p:nvSpPr>
          <p:cNvPr id="61" name="Rectangle: Rounded Corners 60">
            <a:extLst>
              <a:ext uri="{FF2B5EF4-FFF2-40B4-BE49-F238E27FC236}">
                <a16:creationId xmlns:a16="http://schemas.microsoft.com/office/drawing/2014/main" id="{69A52A7B-D48A-4BC4-8000-E29DE26217BC}"/>
              </a:ext>
            </a:extLst>
          </p:cNvPr>
          <p:cNvSpPr/>
          <p:nvPr/>
        </p:nvSpPr>
        <p:spPr>
          <a:xfrm>
            <a:off x="8735034" y="589328"/>
            <a:ext cx="906012" cy="21601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Categorical</a:t>
            </a:r>
          </a:p>
        </p:txBody>
      </p:sp>
      <p:cxnSp>
        <p:nvCxnSpPr>
          <p:cNvPr id="63" name="Straight Arrow Connector 62">
            <a:extLst>
              <a:ext uri="{FF2B5EF4-FFF2-40B4-BE49-F238E27FC236}">
                <a16:creationId xmlns:a16="http://schemas.microsoft.com/office/drawing/2014/main" id="{079F2848-3C5B-4438-BFD2-F5B171E6E869}"/>
              </a:ext>
            </a:extLst>
          </p:cNvPr>
          <p:cNvCxnSpPr>
            <a:cxnSpLocks/>
            <a:stCxn id="56" idx="3"/>
            <a:endCxn id="61" idx="1"/>
          </p:cNvCxnSpPr>
          <p:nvPr/>
        </p:nvCxnSpPr>
        <p:spPr>
          <a:xfrm>
            <a:off x="8321877" y="666925"/>
            <a:ext cx="413157" cy="30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510B30F-C4B1-4733-9862-43A6261DA99A}"/>
              </a:ext>
            </a:extLst>
          </p:cNvPr>
          <p:cNvCxnSpPr>
            <a:cxnSpLocks/>
          </p:cNvCxnSpPr>
          <p:nvPr/>
        </p:nvCxnSpPr>
        <p:spPr>
          <a:xfrm>
            <a:off x="8321877" y="715171"/>
            <a:ext cx="369116" cy="314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5FABE398-75AC-47AE-8C74-C76C823497B8}"/>
              </a:ext>
            </a:extLst>
          </p:cNvPr>
          <p:cNvSpPr/>
          <p:nvPr/>
        </p:nvSpPr>
        <p:spPr>
          <a:xfrm>
            <a:off x="8690993" y="895523"/>
            <a:ext cx="1132515" cy="21601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Data cleansing</a:t>
            </a:r>
          </a:p>
        </p:txBody>
      </p:sp>
      <p:cxnSp>
        <p:nvCxnSpPr>
          <p:cNvPr id="72" name="Connector: Elbow 71">
            <a:extLst>
              <a:ext uri="{FF2B5EF4-FFF2-40B4-BE49-F238E27FC236}">
                <a16:creationId xmlns:a16="http://schemas.microsoft.com/office/drawing/2014/main" id="{1946681B-FC15-44AD-BB45-B2241FC93EEB}"/>
              </a:ext>
            </a:extLst>
          </p:cNvPr>
          <p:cNvCxnSpPr>
            <a:cxnSpLocks/>
          </p:cNvCxnSpPr>
          <p:nvPr/>
        </p:nvCxnSpPr>
        <p:spPr>
          <a:xfrm>
            <a:off x="8212822" y="838900"/>
            <a:ext cx="455101" cy="42575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BA19DEAC-0796-4FE6-A5C4-02AF7916DB57}"/>
              </a:ext>
            </a:extLst>
          </p:cNvPr>
          <p:cNvSpPr/>
          <p:nvPr/>
        </p:nvSpPr>
        <p:spPr>
          <a:xfrm>
            <a:off x="8682604" y="1178671"/>
            <a:ext cx="1361118" cy="1971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a:t>Data Transformation</a:t>
            </a:r>
          </a:p>
        </p:txBody>
      </p:sp>
      <p:sp>
        <p:nvSpPr>
          <p:cNvPr id="79" name="Rectangle: Rounded Corners 78">
            <a:extLst>
              <a:ext uri="{FF2B5EF4-FFF2-40B4-BE49-F238E27FC236}">
                <a16:creationId xmlns:a16="http://schemas.microsoft.com/office/drawing/2014/main" id="{1C654D96-9DF5-4608-AC12-D040C233737D}"/>
              </a:ext>
            </a:extLst>
          </p:cNvPr>
          <p:cNvSpPr/>
          <p:nvPr/>
        </p:nvSpPr>
        <p:spPr>
          <a:xfrm>
            <a:off x="7315198" y="1535183"/>
            <a:ext cx="981511" cy="24327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100" dirty="0"/>
              <a:t>CLEAN DATA</a:t>
            </a:r>
          </a:p>
        </p:txBody>
      </p:sp>
      <p:cxnSp>
        <p:nvCxnSpPr>
          <p:cNvPr id="84" name="Straight Arrow Connector 83">
            <a:extLst>
              <a:ext uri="{FF2B5EF4-FFF2-40B4-BE49-F238E27FC236}">
                <a16:creationId xmlns:a16="http://schemas.microsoft.com/office/drawing/2014/main" id="{613FCEBA-5382-4550-88B4-7B52832F5B63}"/>
              </a:ext>
            </a:extLst>
          </p:cNvPr>
          <p:cNvCxnSpPr>
            <a:stCxn id="79" idx="3"/>
          </p:cNvCxnSpPr>
          <p:nvPr/>
        </p:nvCxnSpPr>
        <p:spPr>
          <a:xfrm flipV="1">
            <a:off x="8296709" y="1644242"/>
            <a:ext cx="371214" cy="12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Rectangle: Rounded Corners 84">
            <a:extLst>
              <a:ext uri="{FF2B5EF4-FFF2-40B4-BE49-F238E27FC236}">
                <a16:creationId xmlns:a16="http://schemas.microsoft.com/office/drawing/2014/main" id="{40AA881C-884B-40A0-A3F2-9C770D73DA33}"/>
              </a:ext>
            </a:extLst>
          </p:cNvPr>
          <p:cNvSpPr/>
          <p:nvPr/>
        </p:nvSpPr>
        <p:spPr>
          <a:xfrm>
            <a:off x="8682604" y="1556101"/>
            <a:ext cx="1493241" cy="25167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100" dirty="0"/>
              <a:t>Variable identification</a:t>
            </a:r>
          </a:p>
        </p:txBody>
      </p:sp>
      <p:sp>
        <p:nvSpPr>
          <p:cNvPr id="86" name="Rectangle: Rounded Corners 85">
            <a:extLst>
              <a:ext uri="{FF2B5EF4-FFF2-40B4-BE49-F238E27FC236}">
                <a16:creationId xmlns:a16="http://schemas.microsoft.com/office/drawing/2014/main" id="{8A408286-8C28-4B51-9A24-2D1F7431C265}"/>
              </a:ext>
            </a:extLst>
          </p:cNvPr>
          <p:cNvSpPr/>
          <p:nvPr/>
        </p:nvSpPr>
        <p:spPr>
          <a:xfrm>
            <a:off x="8699382" y="1898002"/>
            <a:ext cx="1361118" cy="1971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100" dirty="0"/>
              <a:t>Feature Engineering</a:t>
            </a:r>
          </a:p>
        </p:txBody>
      </p:sp>
      <p:sp>
        <p:nvSpPr>
          <p:cNvPr id="88" name="Rectangle: Rounded Corners 87">
            <a:extLst>
              <a:ext uri="{FF2B5EF4-FFF2-40B4-BE49-F238E27FC236}">
                <a16:creationId xmlns:a16="http://schemas.microsoft.com/office/drawing/2014/main" id="{C676070E-C73B-4A70-A570-0AFF48A9592A}"/>
              </a:ext>
            </a:extLst>
          </p:cNvPr>
          <p:cNvSpPr/>
          <p:nvPr/>
        </p:nvSpPr>
        <p:spPr>
          <a:xfrm>
            <a:off x="8699382" y="2181138"/>
            <a:ext cx="1493241" cy="3690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a:t>EDA(</a:t>
            </a:r>
            <a:r>
              <a:rPr lang="en-IN" sz="1050" dirty="0" err="1"/>
              <a:t>Explaratory</a:t>
            </a:r>
            <a:r>
              <a:rPr lang="en-IN" sz="1050" dirty="0"/>
              <a:t> Data analysis)</a:t>
            </a:r>
          </a:p>
        </p:txBody>
      </p:sp>
      <p:cxnSp>
        <p:nvCxnSpPr>
          <p:cNvPr id="89" name="Straight Arrow Connector 88">
            <a:extLst>
              <a:ext uri="{FF2B5EF4-FFF2-40B4-BE49-F238E27FC236}">
                <a16:creationId xmlns:a16="http://schemas.microsoft.com/office/drawing/2014/main" id="{DE8627C5-1806-4F90-97E5-8A53DD76C2FC}"/>
              </a:ext>
            </a:extLst>
          </p:cNvPr>
          <p:cNvCxnSpPr>
            <a:cxnSpLocks/>
            <a:endCxn id="86" idx="1"/>
          </p:cNvCxnSpPr>
          <p:nvPr/>
        </p:nvCxnSpPr>
        <p:spPr>
          <a:xfrm>
            <a:off x="8296709" y="1778462"/>
            <a:ext cx="402673" cy="218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B8B1572D-6089-4E04-A257-EB6EBE7C028F}"/>
              </a:ext>
            </a:extLst>
          </p:cNvPr>
          <p:cNvCxnSpPr>
            <a:stCxn id="79" idx="2"/>
            <a:endCxn id="88" idx="1"/>
          </p:cNvCxnSpPr>
          <p:nvPr/>
        </p:nvCxnSpPr>
        <p:spPr>
          <a:xfrm rot="16200000" flipH="1">
            <a:off x="7959057" y="1625359"/>
            <a:ext cx="587223" cy="8934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Arrow: Down 96">
            <a:extLst>
              <a:ext uri="{FF2B5EF4-FFF2-40B4-BE49-F238E27FC236}">
                <a16:creationId xmlns:a16="http://schemas.microsoft.com/office/drawing/2014/main" id="{EA130CE2-BB25-444F-9FE0-D20F53C15181}"/>
              </a:ext>
            </a:extLst>
          </p:cNvPr>
          <p:cNvSpPr/>
          <p:nvPr/>
        </p:nvSpPr>
        <p:spPr>
          <a:xfrm>
            <a:off x="7667538" y="895523"/>
            <a:ext cx="201337" cy="6270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Arrow: Down 98">
            <a:extLst>
              <a:ext uri="{FF2B5EF4-FFF2-40B4-BE49-F238E27FC236}">
                <a16:creationId xmlns:a16="http://schemas.microsoft.com/office/drawing/2014/main" id="{11F37E85-B10C-4380-82B3-6601774AD5FB}"/>
              </a:ext>
            </a:extLst>
          </p:cNvPr>
          <p:cNvSpPr/>
          <p:nvPr/>
        </p:nvSpPr>
        <p:spPr>
          <a:xfrm>
            <a:off x="9217407" y="1375749"/>
            <a:ext cx="94373" cy="197125"/>
          </a:xfrm>
          <a:prstGeom prst="downArrow">
            <a:avLst>
              <a:gd name="adj1" fmla="val 18316"/>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Arrow: Down 99">
            <a:extLst>
              <a:ext uri="{FF2B5EF4-FFF2-40B4-BE49-F238E27FC236}">
                <a16:creationId xmlns:a16="http://schemas.microsoft.com/office/drawing/2014/main" id="{CE32AFEB-4E22-4E5D-8CBD-D37F16BAD023}"/>
              </a:ext>
            </a:extLst>
          </p:cNvPr>
          <p:cNvSpPr/>
          <p:nvPr/>
        </p:nvSpPr>
        <p:spPr>
          <a:xfrm>
            <a:off x="9511021" y="1359013"/>
            <a:ext cx="94373" cy="197125"/>
          </a:xfrm>
          <a:prstGeom prst="downArrow">
            <a:avLst>
              <a:gd name="adj1" fmla="val 18316"/>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Rectangle: Rounded Corners 100">
            <a:extLst>
              <a:ext uri="{FF2B5EF4-FFF2-40B4-BE49-F238E27FC236}">
                <a16:creationId xmlns:a16="http://schemas.microsoft.com/office/drawing/2014/main" id="{BFF0FACB-DA3B-44CA-95F9-EE8DECA117DD}"/>
              </a:ext>
            </a:extLst>
          </p:cNvPr>
          <p:cNvSpPr/>
          <p:nvPr/>
        </p:nvSpPr>
        <p:spPr>
          <a:xfrm>
            <a:off x="10553350" y="309346"/>
            <a:ext cx="1563145" cy="19724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STATISTICS</a:t>
            </a:r>
            <a:r>
              <a:rPr lang="en-IN" sz="1200" dirty="0"/>
              <a:t> </a:t>
            </a:r>
          </a:p>
          <a:p>
            <a:pPr marL="171450" indent="-171450" algn="ctr">
              <a:buFontTx/>
              <a:buChar char="-"/>
            </a:pPr>
            <a:r>
              <a:rPr lang="en-IN" sz="1200" dirty="0"/>
              <a:t>Data Visualization using python packages -  NumPy Pandas, Matplotlib, Seaborn</a:t>
            </a:r>
          </a:p>
          <a:p>
            <a:pPr marL="171450" indent="-171450" algn="ctr">
              <a:buFontTx/>
              <a:buChar char="-"/>
            </a:pPr>
            <a:r>
              <a:rPr lang="en-IN" sz="1200" dirty="0"/>
              <a:t>Descriptive stats</a:t>
            </a:r>
          </a:p>
          <a:p>
            <a:pPr marL="171450" indent="-171450" algn="ctr">
              <a:buFontTx/>
              <a:buChar char="-"/>
            </a:pPr>
            <a:r>
              <a:rPr lang="en-IN" sz="1200" dirty="0"/>
              <a:t>Inferential stats</a:t>
            </a:r>
          </a:p>
        </p:txBody>
      </p:sp>
      <p:sp>
        <p:nvSpPr>
          <p:cNvPr id="103" name="Right Brace 102">
            <a:extLst>
              <a:ext uri="{FF2B5EF4-FFF2-40B4-BE49-F238E27FC236}">
                <a16:creationId xmlns:a16="http://schemas.microsoft.com/office/drawing/2014/main" id="{4F0639C0-9025-4B15-AA95-ADB2D9E50007}"/>
              </a:ext>
            </a:extLst>
          </p:cNvPr>
          <p:cNvSpPr/>
          <p:nvPr/>
        </p:nvSpPr>
        <p:spPr>
          <a:xfrm>
            <a:off x="10043722" y="309346"/>
            <a:ext cx="455101" cy="212346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04" name="Connector: Elbow 103">
            <a:extLst>
              <a:ext uri="{FF2B5EF4-FFF2-40B4-BE49-F238E27FC236}">
                <a16:creationId xmlns:a16="http://schemas.microsoft.com/office/drawing/2014/main" id="{A1A25EF6-A726-4629-B999-693D2AD9E945}"/>
              </a:ext>
            </a:extLst>
          </p:cNvPr>
          <p:cNvCxnSpPr>
            <a:cxnSpLocks/>
          </p:cNvCxnSpPr>
          <p:nvPr/>
        </p:nvCxnSpPr>
        <p:spPr>
          <a:xfrm rot="16200000" flipH="1">
            <a:off x="4042440" y="1792091"/>
            <a:ext cx="408976" cy="3691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AEC15135-50EC-4754-BB4D-34A3E0049287}"/>
              </a:ext>
            </a:extLst>
          </p:cNvPr>
          <p:cNvSpPr/>
          <p:nvPr/>
        </p:nvSpPr>
        <p:spPr>
          <a:xfrm>
            <a:off x="4186109" y="2231474"/>
            <a:ext cx="1006682" cy="26841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100" b="1" dirty="0"/>
              <a:t>Clustering</a:t>
            </a:r>
          </a:p>
        </p:txBody>
      </p:sp>
      <p:cxnSp>
        <p:nvCxnSpPr>
          <p:cNvPr id="107" name="Straight Arrow Connector 106">
            <a:extLst>
              <a:ext uri="{FF2B5EF4-FFF2-40B4-BE49-F238E27FC236}">
                <a16:creationId xmlns:a16="http://schemas.microsoft.com/office/drawing/2014/main" id="{7C26E275-DDBA-4A8B-A0E3-10A4E10CC708}"/>
              </a:ext>
            </a:extLst>
          </p:cNvPr>
          <p:cNvCxnSpPr>
            <a:cxnSpLocks/>
            <a:stCxn id="106" idx="2"/>
            <a:endCxn id="109" idx="0"/>
          </p:cNvCxnSpPr>
          <p:nvPr/>
        </p:nvCxnSpPr>
        <p:spPr>
          <a:xfrm>
            <a:off x="4689450" y="2499893"/>
            <a:ext cx="2095" cy="243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E81F5F5F-5546-43A8-A5D4-8BD161CFB0D9}"/>
              </a:ext>
            </a:extLst>
          </p:cNvPr>
          <p:cNvSpPr/>
          <p:nvPr/>
        </p:nvSpPr>
        <p:spPr>
          <a:xfrm>
            <a:off x="4123193" y="2743200"/>
            <a:ext cx="1136704" cy="122479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100" b="1" dirty="0"/>
              <a:t>ALGORITHM </a:t>
            </a:r>
          </a:p>
          <a:p>
            <a:r>
              <a:rPr lang="en-IN" sz="1100" dirty="0"/>
              <a:t>1-K-means </a:t>
            </a:r>
          </a:p>
          <a:p>
            <a:r>
              <a:rPr lang="en-IN" sz="1100" dirty="0"/>
              <a:t>2-Hierarchical</a:t>
            </a:r>
          </a:p>
          <a:p>
            <a:r>
              <a:rPr lang="en-IN" sz="1100" dirty="0"/>
              <a:t>3-DB-Scan</a:t>
            </a:r>
          </a:p>
          <a:p>
            <a:r>
              <a:rPr lang="en-IN" sz="1100" dirty="0"/>
              <a:t>4-PCA</a:t>
            </a:r>
          </a:p>
        </p:txBody>
      </p:sp>
      <p:sp>
        <p:nvSpPr>
          <p:cNvPr id="115" name="Oval 114">
            <a:extLst>
              <a:ext uri="{FF2B5EF4-FFF2-40B4-BE49-F238E27FC236}">
                <a16:creationId xmlns:a16="http://schemas.microsoft.com/office/drawing/2014/main" id="{0BB5CB67-8CC3-4A48-BC09-59F85B65FA17}"/>
              </a:ext>
            </a:extLst>
          </p:cNvPr>
          <p:cNvSpPr/>
          <p:nvPr/>
        </p:nvSpPr>
        <p:spPr>
          <a:xfrm>
            <a:off x="5131972" y="1572874"/>
            <a:ext cx="1877026" cy="6962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NLP  (NLTK/SPACY)</a:t>
            </a:r>
          </a:p>
        </p:txBody>
      </p:sp>
      <p:sp>
        <p:nvSpPr>
          <p:cNvPr id="116" name="Rectangle: Rounded Corners 115">
            <a:extLst>
              <a:ext uri="{FF2B5EF4-FFF2-40B4-BE49-F238E27FC236}">
                <a16:creationId xmlns:a16="http://schemas.microsoft.com/office/drawing/2014/main" id="{C0CD0173-AC28-4438-AC09-DBF0F6EF44B9}"/>
              </a:ext>
            </a:extLst>
          </p:cNvPr>
          <p:cNvSpPr/>
          <p:nvPr/>
        </p:nvSpPr>
        <p:spPr>
          <a:xfrm>
            <a:off x="5352191" y="2652721"/>
            <a:ext cx="1742803" cy="208872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IN" sz="1100" dirty="0"/>
              <a:t>1-Text pre-processing</a:t>
            </a:r>
          </a:p>
          <a:p>
            <a:r>
              <a:rPr lang="en-IN" sz="1100" dirty="0"/>
              <a:t>2-Text mining</a:t>
            </a:r>
          </a:p>
          <a:p>
            <a:r>
              <a:rPr lang="en-IN" sz="1100" dirty="0"/>
              <a:t>3-Tokenization</a:t>
            </a:r>
          </a:p>
          <a:p>
            <a:r>
              <a:rPr lang="en-IN" sz="1100" dirty="0"/>
              <a:t>4-Lemmatization</a:t>
            </a:r>
          </a:p>
          <a:p>
            <a:r>
              <a:rPr lang="en-IN" sz="1100" dirty="0"/>
              <a:t>5-Stemming</a:t>
            </a:r>
          </a:p>
          <a:p>
            <a:r>
              <a:rPr lang="en-IN" sz="1100" dirty="0"/>
              <a:t>6-Stopwords</a:t>
            </a:r>
          </a:p>
          <a:p>
            <a:r>
              <a:rPr lang="en-IN" sz="1100" dirty="0"/>
              <a:t>7-NER</a:t>
            </a:r>
          </a:p>
          <a:p>
            <a:r>
              <a:rPr lang="en-IN" sz="1100" dirty="0"/>
              <a:t>8-Chunking</a:t>
            </a:r>
          </a:p>
          <a:p>
            <a:pPr algn="ctr"/>
            <a:r>
              <a:rPr lang="en-IN" sz="1100" b="1" dirty="0"/>
              <a:t>ALGORITHM –</a:t>
            </a:r>
            <a:r>
              <a:rPr lang="en-IN" sz="1100" dirty="0"/>
              <a:t> </a:t>
            </a:r>
          </a:p>
          <a:p>
            <a:r>
              <a:rPr lang="en-IN" sz="1100" dirty="0"/>
              <a:t>Word-embedding Algo</a:t>
            </a:r>
          </a:p>
          <a:p>
            <a:r>
              <a:rPr lang="en-IN" sz="1100" dirty="0"/>
              <a:t>1- BOW</a:t>
            </a:r>
          </a:p>
          <a:p>
            <a:r>
              <a:rPr lang="en-IN" sz="1100" dirty="0"/>
              <a:t>2-TFIDF</a:t>
            </a:r>
          </a:p>
        </p:txBody>
      </p:sp>
      <p:sp>
        <p:nvSpPr>
          <p:cNvPr id="117" name="Arrow: Down 116">
            <a:extLst>
              <a:ext uri="{FF2B5EF4-FFF2-40B4-BE49-F238E27FC236}">
                <a16:creationId xmlns:a16="http://schemas.microsoft.com/office/drawing/2014/main" id="{CE6E98A4-C3C5-4740-BE8C-8B0924831352}"/>
              </a:ext>
            </a:extLst>
          </p:cNvPr>
          <p:cNvSpPr/>
          <p:nvPr/>
        </p:nvSpPr>
        <p:spPr>
          <a:xfrm>
            <a:off x="6027827" y="2317144"/>
            <a:ext cx="165361" cy="3355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1" name="Straight Arrow Connector 120">
            <a:extLst>
              <a:ext uri="{FF2B5EF4-FFF2-40B4-BE49-F238E27FC236}">
                <a16:creationId xmlns:a16="http://schemas.microsoft.com/office/drawing/2014/main" id="{1FBD09A9-840D-427A-9AEF-77F51FC23070}"/>
              </a:ext>
            </a:extLst>
          </p:cNvPr>
          <p:cNvCxnSpPr>
            <a:cxnSpLocks/>
            <a:stCxn id="53" idx="2"/>
            <a:endCxn id="3" idx="3"/>
          </p:cNvCxnSpPr>
          <p:nvPr/>
        </p:nvCxnSpPr>
        <p:spPr>
          <a:xfrm flipH="1" flipV="1">
            <a:off x="2810311" y="432168"/>
            <a:ext cx="2709646" cy="678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FAEED6F2-B917-4150-BD92-E8FC0D8B2085}"/>
              </a:ext>
            </a:extLst>
          </p:cNvPr>
          <p:cNvCxnSpPr>
            <a:cxnSpLocks/>
            <a:stCxn id="53" idx="3"/>
          </p:cNvCxnSpPr>
          <p:nvPr/>
        </p:nvCxnSpPr>
        <p:spPr>
          <a:xfrm>
            <a:off x="6040074" y="1325457"/>
            <a:ext cx="0" cy="197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1169C4EB-22FE-4337-BF03-5DCAF671EAB9}"/>
              </a:ext>
            </a:extLst>
          </p:cNvPr>
          <p:cNvSpPr/>
          <p:nvPr/>
        </p:nvSpPr>
        <p:spPr>
          <a:xfrm>
            <a:off x="7529116" y="2743199"/>
            <a:ext cx="1900110" cy="7854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DEEP LEARNING</a:t>
            </a:r>
          </a:p>
          <a:p>
            <a:pPr algn="ctr"/>
            <a:r>
              <a:rPr lang="en-IN" dirty="0"/>
              <a:t>(TENSOFLOW)</a:t>
            </a:r>
          </a:p>
        </p:txBody>
      </p:sp>
      <p:cxnSp>
        <p:nvCxnSpPr>
          <p:cNvPr id="130" name="Straight Arrow Connector 129">
            <a:extLst>
              <a:ext uri="{FF2B5EF4-FFF2-40B4-BE49-F238E27FC236}">
                <a16:creationId xmlns:a16="http://schemas.microsoft.com/office/drawing/2014/main" id="{CAA45894-1A4E-4749-A444-8068F46104A1}"/>
              </a:ext>
            </a:extLst>
          </p:cNvPr>
          <p:cNvCxnSpPr>
            <a:cxnSpLocks/>
          </p:cNvCxnSpPr>
          <p:nvPr/>
        </p:nvCxnSpPr>
        <p:spPr>
          <a:xfrm>
            <a:off x="6560191" y="1291905"/>
            <a:ext cx="1262536" cy="1394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7E82144A-B652-4ED1-9F6A-4F972BE9630F}"/>
              </a:ext>
            </a:extLst>
          </p:cNvPr>
          <p:cNvSpPr/>
          <p:nvPr/>
        </p:nvSpPr>
        <p:spPr>
          <a:xfrm>
            <a:off x="9429226" y="3078760"/>
            <a:ext cx="503339" cy="1688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Rectangle: Rounded Corners 132">
            <a:extLst>
              <a:ext uri="{FF2B5EF4-FFF2-40B4-BE49-F238E27FC236}">
                <a16:creationId xmlns:a16="http://schemas.microsoft.com/office/drawing/2014/main" id="{4B4EADB9-5AB3-4872-A77A-D18B9274256D}"/>
              </a:ext>
            </a:extLst>
          </p:cNvPr>
          <p:cNvSpPr/>
          <p:nvPr/>
        </p:nvSpPr>
        <p:spPr>
          <a:xfrm>
            <a:off x="9932566" y="2892246"/>
            <a:ext cx="1563144" cy="554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NEURAL NETWORK</a:t>
            </a:r>
          </a:p>
        </p:txBody>
      </p:sp>
      <p:cxnSp>
        <p:nvCxnSpPr>
          <p:cNvPr id="141" name="Straight Connector 140">
            <a:extLst>
              <a:ext uri="{FF2B5EF4-FFF2-40B4-BE49-F238E27FC236}">
                <a16:creationId xmlns:a16="http://schemas.microsoft.com/office/drawing/2014/main" id="{A44C85AE-3C24-48AD-87F3-AA413B9AE660}"/>
              </a:ext>
            </a:extLst>
          </p:cNvPr>
          <p:cNvCxnSpPr>
            <a:cxnSpLocks/>
            <a:stCxn id="133" idx="2"/>
          </p:cNvCxnSpPr>
          <p:nvPr/>
        </p:nvCxnSpPr>
        <p:spPr>
          <a:xfrm flipH="1">
            <a:off x="10714137" y="3446827"/>
            <a:ext cx="1" cy="250257"/>
          </a:xfrm>
          <a:prstGeom prst="line">
            <a:avLst/>
          </a:prstGeom>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4A418BC9-7C8F-4662-9D17-0A5D86982A26}"/>
              </a:ext>
            </a:extLst>
          </p:cNvPr>
          <p:cNvCxnSpPr/>
          <p:nvPr/>
        </p:nvCxnSpPr>
        <p:spPr>
          <a:xfrm>
            <a:off x="9482355" y="3697084"/>
            <a:ext cx="22957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0B518BC2-05BE-4A70-A48C-726782870421}"/>
              </a:ext>
            </a:extLst>
          </p:cNvPr>
          <p:cNvCxnSpPr/>
          <p:nvPr/>
        </p:nvCxnSpPr>
        <p:spPr>
          <a:xfrm>
            <a:off x="9482355" y="3689904"/>
            <a:ext cx="0" cy="270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FD313661-B5C6-4712-B784-AAD790824EBE}"/>
              </a:ext>
            </a:extLst>
          </p:cNvPr>
          <p:cNvCxnSpPr/>
          <p:nvPr/>
        </p:nvCxnSpPr>
        <p:spPr>
          <a:xfrm>
            <a:off x="10630249" y="3689904"/>
            <a:ext cx="0" cy="270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EFAB03BA-CED7-4B3B-966C-6744272ECD32}"/>
              </a:ext>
            </a:extLst>
          </p:cNvPr>
          <p:cNvCxnSpPr/>
          <p:nvPr/>
        </p:nvCxnSpPr>
        <p:spPr>
          <a:xfrm>
            <a:off x="11766958" y="3689904"/>
            <a:ext cx="0" cy="270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7E3293FB-D29E-4BA7-B7A4-421699F3E8E5}"/>
              </a:ext>
            </a:extLst>
          </p:cNvPr>
          <p:cNvSpPr/>
          <p:nvPr/>
        </p:nvSpPr>
        <p:spPr>
          <a:xfrm>
            <a:off x="9217407" y="3967994"/>
            <a:ext cx="715158" cy="3355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ANN</a:t>
            </a:r>
          </a:p>
        </p:txBody>
      </p:sp>
      <p:sp>
        <p:nvSpPr>
          <p:cNvPr id="149" name="Rectangle 148">
            <a:extLst>
              <a:ext uri="{FF2B5EF4-FFF2-40B4-BE49-F238E27FC236}">
                <a16:creationId xmlns:a16="http://schemas.microsoft.com/office/drawing/2014/main" id="{DCDD7BA0-9F4C-48A7-830A-A69253239C57}"/>
              </a:ext>
            </a:extLst>
          </p:cNvPr>
          <p:cNvSpPr/>
          <p:nvPr/>
        </p:nvSpPr>
        <p:spPr>
          <a:xfrm>
            <a:off x="10272670" y="3967994"/>
            <a:ext cx="715158" cy="3355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RNN</a:t>
            </a:r>
          </a:p>
        </p:txBody>
      </p:sp>
      <p:sp>
        <p:nvSpPr>
          <p:cNvPr id="150" name="Rectangle 149">
            <a:extLst>
              <a:ext uri="{FF2B5EF4-FFF2-40B4-BE49-F238E27FC236}">
                <a16:creationId xmlns:a16="http://schemas.microsoft.com/office/drawing/2014/main" id="{6B08C7AA-7D25-439F-AD85-C42B3C5BDDE4}"/>
              </a:ext>
            </a:extLst>
          </p:cNvPr>
          <p:cNvSpPr/>
          <p:nvPr/>
        </p:nvSpPr>
        <p:spPr>
          <a:xfrm>
            <a:off x="11326533" y="3978806"/>
            <a:ext cx="715158" cy="3355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CNN</a:t>
            </a:r>
          </a:p>
        </p:txBody>
      </p:sp>
      <p:sp>
        <p:nvSpPr>
          <p:cNvPr id="151" name="Rectangle: Rounded Corners 150">
            <a:extLst>
              <a:ext uri="{FF2B5EF4-FFF2-40B4-BE49-F238E27FC236}">
                <a16:creationId xmlns:a16="http://schemas.microsoft.com/office/drawing/2014/main" id="{C07ACFB2-1E77-46FB-8F5B-18848A2FCA85}"/>
              </a:ext>
            </a:extLst>
          </p:cNvPr>
          <p:cNvSpPr/>
          <p:nvPr/>
        </p:nvSpPr>
        <p:spPr>
          <a:xfrm>
            <a:off x="9264593" y="4412608"/>
            <a:ext cx="2777098" cy="11492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a:t>Neural network architecture || Forward propagation || Backward propagation</a:t>
            </a:r>
          </a:p>
          <a:p>
            <a:pPr algn="ctr"/>
            <a:r>
              <a:rPr lang="en-IN" sz="1000" dirty="0"/>
              <a:t>Chain rule || Epoch || Activation function || Vanishing Gradient problem || Convolution layer || max polling || flattening || global minima || global maxima || local maxima || local minima || LSTM </a:t>
            </a:r>
          </a:p>
        </p:txBody>
      </p:sp>
      <p:sp>
        <p:nvSpPr>
          <p:cNvPr id="152" name="Rectangle 151">
            <a:extLst>
              <a:ext uri="{FF2B5EF4-FFF2-40B4-BE49-F238E27FC236}">
                <a16:creationId xmlns:a16="http://schemas.microsoft.com/office/drawing/2014/main" id="{C1C5BD2D-6456-4893-8B16-2F91C485A8F7}"/>
              </a:ext>
            </a:extLst>
          </p:cNvPr>
          <p:cNvSpPr/>
          <p:nvPr/>
        </p:nvSpPr>
        <p:spPr>
          <a:xfrm>
            <a:off x="251670" y="6065356"/>
            <a:ext cx="3556931" cy="281065"/>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sz="1400" dirty="0"/>
              <a:t>MACHINE LEARNING MODEL</a:t>
            </a:r>
          </a:p>
        </p:txBody>
      </p:sp>
      <p:sp>
        <p:nvSpPr>
          <p:cNvPr id="153" name="Rectangle 152">
            <a:extLst>
              <a:ext uri="{FF2B5EF4-FFF2-40B4-BE49-F238E27FC236}">
                <a16:creationId xmlns:a16="http://schemas.microsoft.com/office/drawing/2014/main" id="{E84F374D-7CD5-4206-A484-7C8C904C7C03}"/>
              </a:ext>
            </a:extLst>
          </p:cNvPr>
          <p:cNvSpPr/>
          <p:nvPr/>
        </p:nvSpPr>
        <p:spPr>
          <a:xfrm>
            <a:off x="5184394" y="4815250"/>
            <a:ext cx="2088861" cy="281065"/>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sz="1400" dirty="0"/>
              <a:t>NLP MODEL</a:t>
            </a:r>
          </a:p>
        </p:txBody>
      </p:sp>
      <p:sp>
        <p:nvSpPr>
          <p:cNvPr id="154" name="Rectangle 153">
            <a:extLst>
              <a:ext uri="{FF2B5EF4-FFF2-40B4-BE49-F238E27FC236}">
                <a16:creationId xmlns:a16="http://schemas.microsoft.com/office/drawing/2014/main" id="{9FCC785A-42FF-468B-80AD-3026EA4B690A}"/>
              </a:ext>
            </a:extLst>
          </p:cNvPr>
          <p:cNvSpPr/>
          <p:nvPr/>
        </p:nvSpPr>
        <p:spPr>
          <a:xfrm>
            <a:off x="7703889" y="5593307"/>
            <a:ext cx="4295164" cy="281065"/>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sz="1400" dirty="0"/>
              <a:t>DEEP LEARNING MODEL</a:t>
            </a:r>
          </a:p>
        </p:txBody>
      </p:sp>
      <p:sp>
        <p:nvSpPr>
          <p:cNvPr id="155" name="Rectangle: Rounded Corners 154">
            <a:extLst>
              <a:ext uri="{FF2B5EF4-FFF2-40B4-BE49-F238E27FC236}">
                <a16:creationId xmlns:a16="http://schemas.microsoft.com/office/drawing/2014/main" id="{30D0563E-F2BC-4577-AD0B-7ED9A9F5589A}"/>
              </a:ext>
            </a:extLst>
          </p:cNvPr>
          <p:cNvSpPr/>
          <p:nvPr/>
        </p:nvSpPr>
        <p:spPr>
          <a:xfrm>
            <a:off x="4320330" y="5427619"/>
            <a:ext cx="1706112" cy="587285"/>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200" dirty="0"/>
              <a:t>MODEL DEPLOYMENT</a:t>
            </a:r>
          </a:p>
          <a:p>
            <a:pPr algn="ctr"/>
            <a:r>
              <a:rPr lang="en-IN" sz="1200" dirty="0"/>
              <a:t>(PICKLE / JOBLIB)</a:t>
            </a:r>
          </a:p>
        </p:txBody>
      </p:sp>
      <p:sp>
        <p:nvSpPr>
          <p:cNvPr id="157" name="Arrow: Bent-Up 156">
            <a:extLst>
              <a:ext uri="{FF2B5EF4-FFF2-40B4-BE49-F238E27FC236}">
                <a16:creationId xmlns:a16="http://schemas.microsoft.com/office/drawing/2014/main" id="{C809F097-4FD4-4AC2-A281-5460C140543F}"/>
              </a:ext>
            </a:extLst>
          </p:cNvPr>
          <p:cNvSpPr/>
          <p:nvPr/>
        </p:nvSpPr>
        <p:spPr>
          <a:xfrm>
            <a:off x="3808601" y="6065356"/>
            <a:ext cx="746621" cy="20952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 name="Arrow: Right 157">
            <a:extLst>
              <a:ext uri="{FF2B5EF4-FFF2-40B4-BE49-F238E27FC236}">
                <a16:creationId xmlns:a16="http://schemas.microsoft.com/office/drawing/2014/main" id="{9427989B-04FC-45EC-AE7D-39FAF3307EDD}"/>
              </a:ext>
            </a:extLst>
          </p:cNvPr>
          <p:cNvSpPr/>
          <p:nvPr/>
        </p:nvSpPr>
        <p:spPr>
          <a:xfrm rot="10800000">
            <a:off x="6027827" y="5662458"/>
            <a:ext cx="1594168" cy="2119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9" name="Arrow: Down 158">
            <a:extLst>
              <a:ext uri="{FF2B5EF4-FFF2-40B4-BE49-F238E27FC236}">
                <a16:creationId xmlns:a16="http://schemas.microsoft.com/office/drawing/2014/main" id="{582B7BD9-9528-4A83-98BA-243FF833C111}"/>
              </a:ext>
            </a:extLst>
          </p:cNvPr>
          <p:cNvSpPr/>
          <p:nvPr/>
        </p:nvSpPr>
        <p:spPr>
          <a:xfrm>
            <a:off x="5352192" y="5096315"/>
            <a:ext cx="167765" cy="3313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Arrow: Bent-Up 159">
            <a:extLst>
              <a:ext uri="{FF2B5EF4-FFF2-40B4-BE49-F238E27FC236}">
                <a16:creationId xmlns:a16="http://schemas.microsoft.com/office/drawing/2014/main" id="{47BE13CE-2997-4639-8A16-BCBF401B21F4}"/>
              </a:ext>
            </a:extLst>
          </p:cNvPr>
          <p:cNvSpPr/>
          <p:nvPr/>
        </p:nvSpPr>
        <p:spPr>
          <a:xfrm rot="5400000">
            <a:off x="5525798" y="6116219"/>
            <a:ext cx="768523" cy="56625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1" name="Rectangle: Rounded Corners 160">
            <a:extLst>
              <a:ext uri="{FF2B5EF4-FFF2-40B4-BE49-F238E27FC236}">
                <a16:creationId xmlns:a16="http://schemas.microsoft.com/office/drawing/2014/main" id="{856EAFC8-36C2-4C6B-AA7C-55646B1AE5B6}"/>
              </a:ext>
            </a:extLst>
          </p:cNvPr>
          <p:cNvSpPr/>
          <p:nvPr/>
        </p:nvSpPr>
        <p:spPr>
          <a:xfrm>
            <a:off x="6195266" y="6363050"/>
            <a:ext cx="1610687" cy="483328"/>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200" dirty="0"/>
              <a:t>PRODUCTION</a:t>
            </a:r>
            <a:r>
              <a:rPr lang="en-IN" sz="1400" dirty="0"/>
              <a:t> (Flask API, scheduler etc)</a:t>
            </a:r>
          </a:p>
        </p:txBody>
      </p:sp>
      <p:sp>
        <p:nvSpPr>
          <p:cNvPr id="162" name="Arrow: Right 161">
            <a:extLst>
              <a:ext uri="{FF2B5EF4-FFF2-40B4-BE49-F238E27FC236}">
                <a16:creationId xmlns:a16="http://schemas.microsoft.com/office/drawing/2014/main" id="{38EEF7A6-71A9-41B3-9AA1-9892C107F203}"/>
              </a:ext>
            </a:extLst>
          </p:cNvPr>
          <p:cNvSpPr/>
          <p:nvPr/>
        </p:nvSpPr>
        <p:spPr>
          <a:xfrm>
            <a:off x="7822727" y="6502544"/>
            <a:ext cx="566257" cy="281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 name="Rectangle: Rounded Corners 162">
            <a:extLst>
              <a:ext uri="{FF2B5EF4-FFF2-40B4-BE49-F238E27FC236}">
                <a16:creationId xmlns:a16="http://schemas.microsoft.com/office/drawing/2014/main" id="{91F93867-6037-4DA8-AF3E-E139E3258900}"/>
              </a:ext>
            </a:extLst>
          </p:cNvPr>
          <p:cNvSpPr/>
          <p:nvPr/>
        </p:nvSpPr>
        <p:spPr>
          <a:xfrm>
            <a:off x="8388984" y="6326758"/>
            <a:ext cx="1610687" cy="483328"/>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200" dirty="0"/>
              <a:t>MODEL AUTOMATION &amp; MONITOR MODEL</a:t>
            </a:r>
          </a:p>
        </p:txBody>
      </p:sp>
      <p:sp>
        <p:nvSpPr>
          <p:cNvPr id="164" name="Arrow: Right 163">
            <a:extLst>
              <a:ext uri="{FF2B5EF4-FFF2-40B4-BE49-F238E27FC236}">
                <a16:creationId xmlns:a16="http://schemas.microsoft.com/office/drawing/2014/main" id="{FC2FD647-E4EE-4F7D-8B48-0C5E2B766EB3}"/>
              </a:ext>
            </a:extLst>
          </p:cNvPr>
          <p:cNvSpPr/>
          <p:nvPr/>
        </p:nvSpPr>
        <p:spPr>
          <a:xfrm>
            <a:off x="10008060" y="6427889"/>
            <a:ext cx="490763" cy="281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Rectangle: Rounded Corners 164">
            <a:extLst>
              <a:ext uri="{FF2B5EF4-FFF2-40B4-BE49-F238E27FC236}">
                <a16:creationId xmlns:a16="http://schemas.microsoft.com/office/drawing/2014/main" id="{F2DDC2C3-B0A1-4DC6-95A6-BB663A463111}"/>
              </a:ext>
            </a:extLst>
          </p:cNvPr>
          <p:cNvSpPr/>
          <p:nvPr/>
        </p:nvSpPr>
        <p:spPr>
          <a:xfrm>
            <a:off x="10505808" y="6021337"/>
            <a:ext cx="1610687" cy="768524"/>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100" dirty="0"/>
              <a:t>Front end UI ( used by vendor, customer) Revenue generate from hear. </a:t>
            </a:r>
          </a:p>
        </p:txBody>
      </p:sp>
    </p:spTree>
    <p:extLst>
      <p:ext uri="{BB962C8B-B14F-4D97-AF65-F5344CB8AC3E}">
        <p14:creationId xmlns:p14="http://schemas.microsoft.com/office/powerpoint/2010/main" val="336478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2795C-27A1-EB33-99C1-B88357F2D705}"/>
              </a:ext>
            </a:extLst>
          </p:cNvPr>
          <p:cNvSpPr>
            <a:spLocks noGrp="1"/>
          </p:cNvSpPr>
          <p:nvPr>
            <p:ph type="ctrTitle"/>
          </p:nvPr>
        </p:nvSpPr>
        <p:spPr>
          <a:xfrm>
            <a:off x="0" y="107725"/>
            <a:ext cx="12192000" cy="649922"/>
          </a:xfrm>
          <a:gradFill>
            <a:gsLst>
              <a:gs pos="83000">
                <a:srgbClr val="8FCF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wrap="square" lIns="91440" tIns="45720" rIns="91440" bIns="45720" rtlCol="0" anchor="b">
            <a:spAutoFit/>
          </a:bodyPr>
          <a:lstStyle/>
          <a:p>
            <a:r>
              <a:rPr lang="en-US" sz="4000" b="1">
                <a:solidFill>
                  <a:schemeClr val="tx2"/>
                </a:solidFill>
                <a:latin typeface="+mn-lt"/>
                <a:ea typeface="+mn-ea"/>
                <a:cs typeface="+mn-cs"/>
              </a:rPr>
              <a:t>Why </a:t>
            </a:r>
            <a:r>
              <a:rPr lang="en-US" sz="4000" b="1" dirty="0">
                <a:solidFill>
                  <a:schemeClr val="tx2"/>
                </a:solidFill>
                <a:latin typeface="+mn-lt"/>
                <a:ea typeface="+mn-ea"/>
                <a:cs typeface="+mn-cs"/>
              </a:rPr>
              <a:t>chat GPT is very popular</a:t>
            </a:r>
            <a:endParaRPr lang="en-IN" sz="4000" b="1" dirty="0">
              <a:solidFill>
                <a:schemeClr val="tx2"/>
              </a:solidFill>
              <a:latin typeface="+mn-lt"/>
              <a:ea typeface="+mn-ea"/>
              <a:cs typeface="+mn-cs"/>
            </a:endParaRPr>
          </a:p>
        </p:txBody>
      </p:sp>
      <p:sp>
        <p:nvSpPr>
          <p:cNvPr id="3" name="Subtitle 2">
            <a:extLst>
              <a:ext uri="{FF2B5EF4-FFF2-40B4-BE49-F238E27FC236}">
                <a16:creationId xmlns:a16="http://schemas.microsoft.com/office/drawing/2014/main" id="{55613E52-3504-F626-429D-D1A1D8A6E615}"/>
              </a:ext>
            </a:extLst>
          </p:cNvPr>
          <p:cNvSpPr>
            <a:spLocks noGrp="1"/>
          </p:cNvSpPr>
          <p:nvPr>
            <p:ph type="subTitle" idx="1"/>
          </p:nvPr>
        </p:nvSpPr>
        <p:spPr>
          <a:xfrm>
            <a:off x="269967" y="757647"/>
            <a:ext cx="11338560" cy="5943597"/>
          </a:xfrm>
        </p:spPr>
        <p:txBody>
          <a:bodyPr>
            <a:noAutofit/>
          </a:bodyPr>
          <a:lstStyle/>
          <a:p>
            <a:pPr marL="285750" indent="-285750" algn="l">
              <a:buFont typeface="Wingdings" panose="05000000000000000000" pitchFamily="2" charset="2"/>
              <a:buChar char="§"/>
            </a:pPr>
            <a:r>
              <a:rPr lang="en-IN" sz="1800" dirty="0">
                <a:cs typeface="Calibri" panose="020F0502020204030204" pitchFamily="34" charset="0"/>
              </a:rPr>
              <a:t>Chat GPT is one of the fastest growing technology the world has ever learned</a:t>
            </a:r>
          </a:p>
          <a:p>
            <a:pPr marL="285750" indent="-285750" algn="l">
              <a:buFont typeface="Wingdings" panose="05000000000000000000" pitchFamily="2" charset="2"/>
              <a:buChar char="§"/>
            </a:pPr>
            <a:r>
              <a:rPr lang="en-US" sz="1800" dirty="0">
                <a:cs typeface="Calibri" panose="020F0502020204030204" pitchFamily="34" charset="0"/>
              </a:rPr>
              <a:t>Chat GPT has more than 100 million users within the first two months of its launch and has more than 13 million daily visitors as of 2023. In January 2023, Chat GPT crossed 100 million users, making it the fastest-growing consumer application in a short period of time.</a:t>
            </a:r>
            <a:endParaRPr lang="en-IN" sz="1800" dirty="0">
              <a:cs typeface="Calibri" panose="020F0502020204030204" pitchFamily="34" charset="0"/>
            </a:endParaRPr>
          </a:p>
          <a:p>
            <a:pPr marL="285750" indent="-285750" algn="l">
              <a:buFont typeface="Wingdings" panose="05000000000000000000" pitchFamily="2" charset="2"/>
              <a:buChar char="§"/>
            </a:pPr>
            <a:endParaRPr lang="en-IN" sz="1800" dirty="0">
              <a:cs typeface="Calibri" panose="020F0502020204030204" pitchFamily="34" charset="0"/>
            </a:endParaRPr>
          </a:p>
          <a:p>
            <a:pPr marL="285750" indent="-285750" algn="l">
              <a:buFont typeface="Wingdings" panose="05000000000000000000" pitchFamily="2" charset="2"/>
              <a:buChar char="§"/>
            </a:pPr>
            <a:endParaRPr lang="en-IN" sz="1800" dirty="0">
              <a:cs typeface="Calibri" panose="020F0502020204030204" pitchFamily="34" charset="0"/>
            </a:endParaRPr>
          </a:p>
          <a:p>
            <a:pPr marL="285750" indent="-285750" algn="l">
              <a:buFont typeface="Wingdings" panose="05000000000000000000" pitchFamily="2" charset="2"/>
              <a:buChar char="§"/>
            </a:pPr>
            <a:endParaRPr lang="en-IN" sz="1800" dirty="0">
              <a:cs typeface="Calibri" panose="020F0502020204030204" pitchFamily="34" charset="0"/>
            </a:endParaRPr>
          </a:p>
          <a:p>
            <a:pPr marL="285750" indent="-285750" algn="l">
              <a:buFont typeface="Wingdings" panose="05000000000000000000" pitchFamily="2" charset="2"/>
              <a:buChar char="§"/>
            </a:pPr>
            <a:endParaRPr lang="en-IN" sz="1800" dirty="0">
              <a:cs typeface="Calibri" panose="020F0502020204030204" pitchFamily="34" charset="0"/>
            </a:endParaRPr>
          </a:p>
          <a:p>
            <a:pPr marL="285750" indent="-285750" algn="l">
              <a:buFont typeface="Wingdings" panose="05000000000000000000" pitchFamily="2" charset="2"/>
              <a:buChar char="§"/>
            </a:pPr>
            <a:endParaRPr lang="en-IN" sz="1800" dirty="0">
              <a:cs typeface="Calibri" panose="020F0502020204030204" pitchFamily="34" charset="0"/>
            </a:endParaRPr>
          </a:p>
          <a:p>
            <a:pPr marL="285750" indent="-285750" algn="l">
              <a:buFont typeface="Wingdings" panose="05000000000000000000" pitchFamily="2" charset="2"/>
              <a:buChar char="§"/>
            </a:pPr>
            <a:endParaRPr lang="en-IN" sz="1800" dirty="0">
              <a:cs typeface="Calibri" panose="020F0502020204030204" pitchFamily="34" charset="0"/>
            </a:endParaRPr>
          </a:p>
          <a:p>
            <a:pPr marL="285750" indent="-285750" algn="l">
              <a:buFont typeface="Wingdings" panose="05000000000000000000" pitchFamily="2" charset="2"/>
              <a:buChar char="§"/>
            </a:pPr>
            <a:endParaRPr lang="en-IN" sz="1800" dirty="0">
              <a:cs typeface="Calibri" panose="020F0502020204030204" pitchFamily="34" charset="0"/>
            </a:endParaRPr>
          </a:p>
          <a:p>
            <a:pPr marL="285750" indent="-285750" algn="l">
              <a:buFont typeface="Wingdings" panose="05000000000000000000" pitchFamily="2" charset="2"/>
              <a:buChar char="§"/>
            </a:pPr>
            <a:r>
              <a:rPr lang="en-US" sz="1800" dirty="0">
                <a:cs typeface="Calibri" panose="020F0502020204030204" pitchFamily="34" charset="0"/>
              </a:rPr>
              <a:t>Chat GPT is powered by a large language model, (LLM) &amp; </a:t>
            </a:r>
            <a:r>
              <a:rPr lang="en-US" sz="1800" b="0" i="0" dirty="0">
                <a:solidFill>
                  <a:srgbClr val="000000"/>
                </a:solidFill>
                <a:effectLst/>
              </a:rPr>
              <a:t>it’s programmed to understand human language and generate responses based on large corpora of data.</a:t>
            </a:r>
            <a:endParaRPr lang="en-IN" sz="1800" dirty="0">
              <a:cs typeface="Calibri" panose="020F0502020204030204" pitchFamily="34" charset="0"/>
            </a:endParaRPr>
          </a:p>
          <a:p>
            <a:pPr marL="285750" indent="-285750" algn="l">
              <a:buFont typeface="Wingdings" panose="05000000000000000000" pitchFamily="2" charset="2"/>
              <a:buChar char="§"/>
            </a:pPr>
            <a:r>
              <a:rPr lang="en-US" sz="1800" dirty="0">
                <a:cs typeface="Calibri" panose="020F0502020204030204" pitchFamily="34" charset="0"/>
              </a:rPr>
              <a:t>Pretrained 175 billion parameters trained in chat GPT </a:t>
            </a:r>
          </a:p>
          <a:p>
            <a:pPr marL="285750" indent="-285750" algn="l">
              <a:buFont typeface="Wingdings" panose="05000000000000000000" pitchFamily="2" charset="2"/>
              <a:buChar char="§"/>
            </a:pPr>
            <a:r>
              <a:rPr lang="en-US" sz="1800" dirty="0">
                <a:cs typeface="Calibri" panose="020F0502020204030204" pitchFamily="34" charset="0"/>
              </a:rPr>
              <a:t>GPT-3 is one of the largest and most powerful language processing AI models </a:t>
            </a:r>
          </a:p>
          <a:p>
            <a:pPr marL="285750" indent="-285750" algn="l">
              <a:buFont typeface="Wingdings" panose="05000000000000000000" pitchFamily="2" charset="2"/>
              <a:buChar char="§"/>
            </a:pPr>
            <a:r>
              <a:rPr lang="en-US" sz="1800" dirty="0">
                <a:cs typeface="Calibri" panose="020F0502020204030204" pitchFamily="34" charset="0"/>
              </a:rPr>
              <a:t>Chat GPT IS ability to produce human-like responses with less time</a:t>
            </a:r>
          </a:p>
          <a:p>
            <a:pPr marL="285750" indent="-285750" algn="l">
              <a:buFont typeface="Wingdings" panose="05000000000000000000" pitchFamily="2" charset="2"/>
              <a:buChar char="§"/>
            </a:pPr>
            <a:r>
              <a:rPr lang="en-US" sz="1800" dirty="0">
                <a:cs typeface="Calibri" panose="020F0502020204030204" pitchFamily="34" charset="0"/>
              </a:rPr>
              <a:t>Technically it used NLP model &amp; Deep Learning model to build chat GPT </a:t>
            </a:r>
          </a:p>
          <a:p>
            <a:pPr marL="285750" indent="-285750" algn="l">
              <a:buFont typeface="Wingdings" panose="05000000000000000000" pitchFamily="2" charset="2"/>
              <a:buChar char="§"/>
            </a:pPr>
            <a:endParaRPr lang="en-US" sz="1800" dirty="0">
              <a:cs typeface="Calibri" panose="020F0502020204030204" pitchFamily="34" charset="0"/>
            </a:endParaRPr>
          </a:p>
          <a:p>
            <a:pPr algn="l"/>
            <a:r>
              <a:rPr lang="en-US" sz="1800" dirty="0">
                <a:cs typeface="Calibri" panose="020F0502020204030204" pitchFamily="34" charset="0"/>
              </a:rPr>
              <a:t>.</a:t>
            </a:r>
            <a:endParaRPr lang="en-IN" sz="1800" dirty="0">
              <a:cs typeface="Calibri" panose="020F0502020204030204" pitchFamily="34" charset="0"/>
            </a:endParaRPr>
          </a:p>
          <a:p>
            <a:pPr marL="285750" indent="-285750" algn="l">
              <a:buFont typeface="Wingdings" panose="05000000000000000000" pitchFamily="2" charset="2"/>
              <a:buChar char="§"/>
            </a:pPr>
            <a:endParaRPr lang="en-IN" sz="1800" dirty="0">
              <a:cs typeface="Calibri" panose="020F0502020204030204" pitchFamily="34" charset="0"/>
            </a:endParaRPr>
          </a:p>
          <a:p>
            <a:pPr marL="342900" indent="-342900" algn="l">
              <a:buFont typeface="Wingdings" panose="05000000000000000000" pitchFamily="2" charset="2"/>
              <a:buChar char="§"/>
            </a:pPr>
            <a:endParaRPr lang="en-IN" sz="1800" dirty="0"/>
          </a:p>
        </p:txBody>
      </p:sp>
      <p:pic>
        <p:nvPicPr>
          <p:cNvPr id="5" name="Picture 4">
            <a:extLst>
              <a:ext uri="{FF2B5EF4-FFF2-40B4-BE49-F238E27FC236}">
                <a16:creationId xmlns:a16="http://schemas.microsoft.com/office/drawing/2014/main" id="{9703DB05-F698-06AA-5ABA-C17B984B5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817" y="1907177"/>
            <a:ext cx="4197532" cy="2638696"/>
          </a:xfrm>
          <a:prstGeom prst="rect">
            <a:avLst/>
          </a:prstGeom>
        </p:spPr>
      </p:pic>
    </p:spTree>
    <p:extLst>
      <p:ext uri="{BB962C8B-B14F-4D97-AF65-F5344CB8AC3E}">
        <p14:creationId xmlns:p14="http://schemas.microsoft.com/office/powerpoint/2010/main" val="3797941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F81957F-84E5-1A5B-06AC-2E94FB47EDDB}"/>
              </a:ext>
            </a:extLst>
          </p:cNvPr>
          <p:cNvPicPr>
            <a:picLocks noChangeAspect="1"/>
          </p:cNvPicPr>
          <p:nvPr/>
        </p:nvPicPr>
        <p:blipFill>
          <a:blip r:embed="rId2"/>
          <a:srcRect t="7158" r="34196" b="302"/>
          <a:stretch/>
        </p:blipFill>
        <p:spPr>
          <a:xfrm>
            <a:off x="3522468" y="10"/>
            <a:ext cx="8669532" cy="6857990"/>
          </a:xfrm>
          <a:prstGeom prst="rect">
            <a:avLst/>
          </a:prstGeom>
        </p:spPr>
      </p:pic>
      <p:sp>
        <p:nvSpPr>
          <p:cNvPr id="18" name="Rectangle 1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62795C-27A1-EB33-99C1-B88357F2D705}"/>
              </a:ext>
            </a:extLst>
          </p:cNvPr>
          <p:cNvSpPr>
            <a:spLocks noGrp="1"/>
          </p:cNvSpPr>
          <p:nvPr>
            <p:ph type="ctrTitle"/>
          </p:nvPr>
        </p:nvSpPr>
        <p:spPr>
          <a:xfrm>
            <a:off x="2211067" y="161037"/>
            <a:ext cx="4359066" cy="572683"/>
          </a:xfrm>
        </p:spPr>
        <p:txBody>
          <a:bodyPr vert="horz" lIns="91440" tIns="45720" rIns="91440" bIns="45720" rtlCol="0" anchor="b">
            <a:normAutofit/>
          </a:bodyPr>
          <a:lstStyle/>
          <a:p>
            <a:pPr algn="l"/>
            <a:r>
              <a:rPr lang="en-US" sz="2800" b="1" dirty="0">
                <a:solidFill>
                  <a:schemeClr val="bg1"/>
                </a:solidFill>
              </a:rPr>
              <a:t>How chat GPT works </a:t>
            </a: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55613E52-3504-F626-429D-D1A1D8A6E615}"/>
              </a:ext>
            </a:extLst>
          </p:cNvPr>
          <p:cNvSpPr>
            <a:spLocks noGrp="1"/>
          </p:cNvSpPr>
          <p:nvPr>
            <p:ph type="subTitle" idx="1"/>
          </p:nvPr>
        </p:nvSpPr>
        <p:spPr>
          <a:xfrm>
            <a:off x="169333" y="660401"/>
            <a:ext cx="6553200" cy="5757332"/>
          </a:xfrm>
        </p:spPr>
        <p:txBody>
          <a:bodyPr vert="horz" lIns="91440" tIns="45720" rIns="91440" bIns="45720" rtlCol="0" anchor="t">
            <a:noAutofit/>
          </a:bodyPr>
          <a:lstStyle/>
          <a:p>
            <a:pPr marL="285750" indent="-228600" algn="l">
              <a:spcBef>
                <a:spcPts val="600"/>
              </a:spcBef>
              <a:spcAft>
                <a:spcPts val="600"/>
              </a:spcAft>
              <a:buFont typeface="Arial" panose="020B0604020202020204" pitchFamily="34" charset="0"/>
              <a:buChar char="•"/>
            </a:pPr>
            <a:endParaRPr lang="en-US" sz="1600" dirty="0">
              <a:solidFill>
                <a:schemeClr val="bg1"/>
              </a:solidFill>
              <a:effectLst/>
            </a:endParaRPr>
          </a:p>
          <a:p>
            <a:pPr marL="285750" indent="-228600" algn="l">
              <a:spcBef>
                <a:spcPts val="600"/>
              </a:spcBef>
              <a:spcAft>
                <a:spcPts val="600"/>
              </a:spcAft>
              <a:buFont typeface="Arial" panose="020B0604020202020204" pitchFamily="34" charset="0"/>
              <a:buChar char="•"/>
            </a:pPr>
            <a:r>
              <a:rPr lang="en-US" sz="1600" dirty="0">
                <a:solidFill>
                  <a:schemeClr val="bg1"/>
                </a:solidFill>
                <a:effectLst/>
              </a:rPr>
              <a:t>AI collects the data from multiple resource like research, paper, book, internet ,websites, API’s data etc.</a:t>
            </a:r>
          </a:p>
          <a:p>
            <a:pPr marL="285750" indent="-228600" algn="l">
              <a:spcBef>
                <a:spcPts val="600"/>
              </a:spcBef>
              <a:spcAft>
                <a:spcPts val="600"/>
              </a:spcAft>
              <a:buFont typeface="Arial" panose="020B0604020202020204" pitchFamily="34" charset="0"/>
              <a:buChar char="•"/>
            </a:pPr>
            <a:r>
              <a:rPr lang="en-US" sz="1600" dirty="0">
                <a:solidFill>
                  <a:schemeClr val="bg1"/>
                </a:solidFill>
              </a:rPr>
              <a:t>Data </a:t>
            </a:r>
            <a:r>
              <a:rPr lang="en-US" sz="1600" dirty="0">
                <a:solidFill>
                  <a:schemeClr val="bg1"/>
                </a:solidFill>
                <a:effectLst/>
              </a:rPr>
              <a:t>collects from multiple resources, acquire all the knowledge and make a corpus &amp; AI will create a pre trained model. </a:t>
            </a:r>
          </a:p>
          <a:p>
            <a:pPr marL="285750" indent="-228600" algn="l">
              <a:spcBef>
                <a:spcPts val="600"/>
              </a:spcBef>
              <a:spcAft>
                <a:spcPts val="600"/>
              </a:spcAft>
              <a:buFont typeface="Arial" panose="020B0604020202020204" pitchFamily="34" charset="0"/>
              <a:buChar char="•"/>
            </a:pPr>
            <a:r>
              <a:rPr lang="en-US" sz="1600" dirty="0">
                <a:solidFill>
                  <a:schemeClr val="bg1"/>
                </a:solidFill>
                <a:effectLst/>
              </a:rPr>
              <a:t>When an user enter any text it starts search and to understand.</a:t>
            </a:r>
          </a:p>
          <a:p>
            <a:pPr marL="285750" indent="-228600" algn="l">
              <a:spcBef>
                <a:spcPts val="600"/>
              </a:spcBef>
              <a:spcAft>
                <a:spcPts val="600"/>
              </a:spcAft>
              <a:buFont typeface="Arial" panose="020B0604020202020204" pitchFamily="34" charset="0"/>
              <a:buChar char="•"/>
            </a:pPr>
            <a:r>
              <a:rPr lang="en-US" sz="1600" dirty="0">
                <a:solidFill>
                  <a:schemeClr val="bg1"/>
                </a:solidFill>
              </a:rPr>
              <a:t>To understand those in-depth skill set you need must understand NLP (Natural Language Processing) </a:t>
            </a:r>
          </a:p>
          <a:p>
            <a:pPr marL="285750" indent="-228600" algn="l">
              <a:spcBef>
                <a:spcPts val="600"/>
              </a:spcBef>
              <a:spcAft>
                <a:spcPts val="600"/>
              </a:spcAft>
              <a:buFont typeface="Arial" panose="020B0604020202020204" pitchFamily="34" charset="0"/>
              <a:buChar char="•"/>
            </a:pPr>
            <a:r>
              <a:rPr lang="en-US" sz="1600" dirty="0">
                <a:solidFill>
                  <a:schemeClr val="bg1"/>
                </a:solidFill>
              </a:rPr>
              <a:t>W</a:t>
            </a:r>
            <a:r>
              <a:rPr lang="en-US" sz="1600" dirty="0">
                <a:solidFill>
                  <a:schemeClr val="bg1"/>
                </a:solidFill>
                <a:effectLst/>
              </a:rPr>
              <a:t>hat ever we produce the world AI trained those data like how things work, wha</a:t>
            </a:r>
            <a:r>
              <a:rPr lang="en-US" sz="1600" dirty="0">
                <a:solidFill>
                  <a:schemeClr val="bg1"/>
                </a:solidFill>
              </a:rPr>
              <a:t>t all old and new technology &amp; especially how a human things, behaves </a:t>
            </a:r>
          </a:p>
          <a:p>
            <a:pPr marL="285750" indent="-228600" algn="l">
              <a:spcBef>
                <a:spcPts val="600"/>
              </a:spcBef>
              <a:spcAft>
                <a:spcPts val="600"/>
              </a:spcAft>
              <a:buFont typeface="Arial" panose="020B0604020202020204" pitchFamily="34" charset="0"/>
              <a:buChar char="•"/>
            </a:pPr>
            <a:r>
              <a:rPr lang="en-US" sz="1600" dirty="0">
                <a:solidFill>
                  <a:schemeClr val="bg1"/>
                </a:solidFill>
                <a:effectLst/>
              </a:rPr>
              <a:t>We feed the human intelligence to the </a:t>
            </a:r>
            <a:r>
              <a:rPr lang="en-US" sz="1600" dirty="0">
                <a:solidFill>
                  <a:schemeClr val="bg1"/>
                </a:solidFill>
              </a:rPr>
              <a:t>computer and computer started things like human. That’s what we called as Artificial Intelligence</a:t>
            </a:r>
          </a:p>
          <a:p>
            <a:pPr marL="285750" indent="-228600" algn="l">
              <a:spcBef>
                <a:spcPts val="600"/>
              </a:spcBef>
              <a:spcAft>
                <a:spcPts val="600"/>
              </a:spcAft>
              <a:buFont typeface="Arial" panose="020B0604020202020204" pitchFamily="34" charset="0"/>
              <a:buChar char="•"/>
            </a:pPr>
            <a:r>
              <a:rPr lang="en-US" sz="1600" dirty="0">
                <a:solidFill>
                  <a:schemeClr val="bg1"/>
                </a:solidFill>
              </a:rPr>
              <a:t>Exciting is that the responses are more and more human-like.</a:t>
            </a:r>
          </a:p>
          <a:p>
            <a:pPr marL="285750" indent="-228600" algn="l">
              <a:spcBef>
                <a:spcPts val="600"/>
              </a:spcBef>
              <a:spcAft>
                <a:spcPts val="600"/>
              </a:spcAft>
              <a:buFont typeface="Arial" panose="020B0604020202020204" pitchFamily="34" charset="0"/>
              <a:buChar char="•"/>
            </a:pPr>
            <a:r>
              <a:rPr lang="en-US" sz="1600" dirty="0">
                <a:solidFill>
                  <a:schemeClr val="bg1"/>
                </a:solidFill>
              </a:rPr>
              <a:t>Another thing that differentiates Chat GPT is its ability to log context from users’ earlier messages in a thread and use it to form responses later in the conversation. </a:t>
            </a:r>
          </a:p>
          <a:p>
            <a:pPr marL="285750" indent="-228600" algn="l">
              <a:spcBef>
                <a:spcPts val="600"/>
              </a:spcBef>
              <a:spcAft>
                <a:spcPts val="600"/>
              </a:spcAft>
              <a:buFont typeface="Arial" panose="020B0604020202020204" pitchFamily="34" charset="0"/>
              <a:buChar char="•"/>
            </a:pPr>
            <a:r>
              <a:rPr lang="en-US" sz="1600" dirty="0">
                <a:solidFill>
                  <a:schemeClr val="bg1"/>
                </a:solidFill>
              </a:rPr>
              <a:t>Chat GPT also store the previous asked question which would help user to better to understand to not forget the exist search.  </a:t>
            </a:r>
          </a:p>
          <a:p>
            <a:pPr marL="285750" indent="-228600" algn="l">
              <a:spcBef>
                <a:spcPts val="600"/>
              </a:spcBef>
              <a:spcAft>
                <a:spcPts val="600"/>
              </a:spcAft>
              <a:buFont typeface="Arial" panose="020B0604020202020204" pitchFamily="34" charset="0"/>
              <a:buChar char="•"/>
            </a:pPr>
            <a:endParaRPr lang="en-US" sz="1600" dirty="0">
              <a:solidFill>
                <a:schemeClr val="bg1"/>
              </a:solidFill>
            </a:endParaRPr>
          </a:p>
        </p:txBody>
      </p:sp>
    </p:spTree>
    <p:extLst>
      <p:ext uri="{BB962C8B-B14F-4D97-AF65-F5344CB8AC3E}">
        <p14:creationId xmlns:p14="http://schemas.microsoft.com/office/powerpoint/2010/main" val="32822227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90</TotalTime>
  <Words>2445</Words>
  <Application>Microsoft Office PowerPoint</Application>
  <PresentationFormat>Widescreen</PresentationFormat>
  <Paragraphs>319</Paragraphs>
  <Slides>23</Slides>
  <Notes>0</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2" baseType="lpstr">
      <vt:lpstr>Aptos</vt:lpstr>
      <vt:lpstr>Aptos Display</vt:lpstr>
      <vt:lpstr>Arial</vt:lpstr>
      <vt:lpstr>Calibri</vt:lpstr>
      <vt:lpstr>Courier New</vt:lpstr>
      <vt:lpstr>Roboto</vt:lpstr>
      <vt:lpstr>Wingdings</vt:lpstr>
      <vt:lpstr>Office Theme</vt:lpstr>
      <vt:lpstr>Packager Shell Object</vt:lpstr>
      <vt:lpstr>WHY TO CHOOSE FSDS WITH GENAI IN 2025</vt:lpstr>
      <vt:lpstr>AGENDA</vt:lpstr>
      <vt:lpstr>MY INTRODUCTION </vt:lpstr>
      <vt:lpstr>DEEP DIVE INTO PRACTICLE</vt:lpstr>
      <vt:lpstr>         12. SUPERVISED LEARNING vs UNSUPERVISED LEARNING vs REINFORCEMENT LEARNING</vt:lpstr>
      <vt:lpstr>PowerPoint Presentation</vt:lpstr>
      <vt:lpstr>PowerPoint Presentation</vt:lpstr>
      <vt:lpstr>Why chat GPT is very popular</vt:lpstr>
      <vt:lpstr>How chat GPT works </vt:lpstr>
      <vt:lpstr>Chat GPT use-case</vt:lpstr>
      <vt:lpstr>WHAT IS FULL STACK DATA SCIENCE</vt:lpstr>
      <vt:lpstr>WHAT IS GENERATIVE AI </vt:lpstr>
      <vt:lpstr>WHAT IS LLM MODEL</vt:lpstr>
      <vt:lpstr>LLM MODELS</vt:lpstr>
      <vt:lpstr>WHAT IS PROMPT ENGINEERING</vt:lpstr>
      <vt:lpstr>FSDS VS GENAI VS LLM VS PROMPT ENGINEER</vt:lpstr>
      <vt:lpstr>LIST OF LIBRARY FOR THE PRACTICLE</vt:lpstr>
      <vt:lpstr>GENERATIVE JOB MARKET 2024- 2030 AS PER MARKET RESEARCH</vt:lpstr>
      <vt:lpstr>4- ARTIFICIAL INTELLIGENCE vs MACHINE LEARNING vs DEEP LEARNING VS GENERATIVE AI </vt:lpstr>
      <vt:lpstr>FSDS WITH GEN AI  NEW BATCH </vt:lpstr>
      <vt:lpstr>GENERATIVE AI PREVIOUS RECORDING SESSION</vt:lpstr>
      <vt:lpstr>RESUME BUILDING BOOTCAMP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kodi prakash senapati</dc:creator>
  <cp:lastModifiedBy>kodi prakash senapati</cp:lastModifiedBy>
  <cp:revision>2</cp:revision>
  <dcterms:created xsi:type="dcterms:W3CDTF">2024-10-27T01:28:12Z</dcterms:created>
  <dcterms:modified xsi:type="dcterms:W3CDTF">2024-10-27T03:14:56Z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2024-10-27T01:44:43Z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fef07c45-9e0d-4224-8a97-78a39d8ae827</vt:lpwstr>
  </property>
  <property fmtid="{D5CDD505-2E9C-101B-9397-08002B2CF9AE}" pid="7" name="MSIP_Label_defa4170-0d19-0005-0004-bc88714345d2_ActionId">
    <vt:lpwstr>cfcc6ece-cf95-4899-9857-e47759a279a3</vt:lpwstr>
  </property>
  <property fmtid="{D5CDD505-2E9C-101B-9397-08002B2CF9AE}" pid="8" name="MSIP_Label_defa4170-0d19-0005-0004-bc88714345d2_ContentBits">
    <vt:lpwstr>0</vt:lpwstr>
  </property>
</Properties>
</file>